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303" r:id="rId50"/>
    <p:sldId id="305" r:id="rId51"/>
    <p:sldId id="306" r:id="rId52"/>
    <p:sldId id="304" r:id="rId53"/>
  </p:sldIdLst>
  <p:sldSz cx="9144000" cy="5143500" type="screen16x9"/>
  <p:notesSz cx="6858000" cy="9144000"/>
  <p:embeddedFontLst>
    <p:embeddedFont>
      <p:font typeface="Helvetica Neue"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0D1D8A-4896-4D42-BC95-2E5DB4B98F3A}">
  <a:tblStyle styleId="{F50D1D8A-4896-4D42-BC95-2E5DB4B98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0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Dufour-Feronce" userId="fb79c922-e6f7-42f5-b439-f88b45d18a7b" providerId="ADAL" clId="{1591052B-148B-4991-8649-F94D8311CB51}"/>
    <pc:docChg chg="undo custSel modSld">
      <pc:chgData name="Alice Dufour-Feronce" userId="fb79c922-e6f7-42f5-b439-f88b45d18a7b" providerId="ADAL" clId="{1591052B-148B-4991-8649-F94D8311CB51}" dt="2025-12-12T10:23:39.487" v="39"/>
      <pc:docMkLst>
        <pc:docMk/>
      </pc:docMkLst>
      <pc:sldChg chg="modSp mod">
        <pc:chgData name="Alice Dufour-Feronce" userId="fb79c922-e6f7-42f5-b439-f88b45d18a7b" providerId="ADAL" clId="{1591052B-148B-4991-8649-F94D8311CB51}" dt="2025-12-12T10:23:39.487" v="39"/>
        <pc:sldMkLst>
          <pc:docMk/>
          <pc:sldMk cId="1426893066" sldId="305"/>
        </pc:sldMkLst>
        <pc:spChg chg="mod">
          <ac:chgData name="Alice Dufour-Feronce" userId="fb79c922-e6f7-42f5-b439-f88b45d18a7b" providerId="ADAL" clId="{1591052B-148B-4991-8649-F94D8311CB51}" dt="2025-12-12T10:23:39.487" v="39"/>
          <ac:spMkLst>
            <pc:docMk/>
            <pc:sldMk cId="1426893066" sldId="305"/>
            <ac:spMk id="6" creationId="{29D8BAE6-3622-7D9B-D6E7-4A810B17141D}"/>
          </ac:spMkLst>
        </pc:spChg>
        <pc:spChg chg="mod">
          <ac:chgData name="Alice Dufour-Feronce" userId="fb79c922-e6f7-42f5-b439-f88b45d18a7b" providerId="ADAL" clId="{1591052B-148B-4991-8649-F94D8311CB51}" dt="2025-12-12T10:22:09.701" v="15" actId="1036"/>
          <ac:spMkLst>
            <pc:docMk/>
            <pc:sldMk cId="1426893066" sldId="305"/>
            <ac:spMk id="599" creationId="{00000000-0000-0000-0000-000000000000}"/>
          </ac:spMkLst>
        </pc:spChg>
      </pc:sldChg>
    </pc:docChg>
  </pc:docChgLst>
  <pc:docChgLst>
    <pc:chgData name="Leon Wohlert" userId="S::leon.wohlert@ga2len.network::0e7c871d-ef38-45b9-ac9c-e24c1f38b38f" providerId="AD" clId="Web-{5080A858-85DE-0384-290B-62D0A174EBBB}"/>
    <pc:docChg chg="modSld">
      <pc:chgData name="Leon Wohlert" userId="S::leon.wohlert@ga2len.network::0e7c871d-ef38-45b9-ac9c-e24c1f38b38f" providerId="AD" clId="Web-{5080A858-85DE-0384-290B-62D0A174EBBB}" dt="2025-02-14T09:19:13.524" v="15" actId="20577"/>
      <pc:docMkLst>
        <pc:docMk/>
      </pc:docMkLst>
      <pc:sldChg chg="modSp">
        <pc:chgData name="Leon Wohlert" userId="S::leon.wohlert@ga2len.network::0e7c871d-ef38-45b9-ac9c-e24c1f38b38f" providerId="AD" clId="Web-{5080A858-85DE-0384-290B-62D0A174EBBB}" dt="2025-02-14T09:15:40.713" v="5" actId="20577"/>
        <pc:sldMkLst>
          <pc:docMk/>
          <pc:sldMk cId="0" sldId="257"/>
        </pc:sldMkLst>
      </pc:sldChg>
      <pc:sldChg chg="modSp">
        <pc:chgData name="Leon Wohlert" userId="S::leon.wohlert@ga2len.network::0e7c871d-ef38-45b9-ac9c-e24c1f38b38f" providerId="AD" clId="Web-{5080A858-85DE-0384-290B-62D0A174EBBB}" dt="2025-02-14T09:19:13.524" v="15" actId="20577"/>
        <pc:sldMkLst>
          <pc:docMk/>
          <pc:sldMk cId="0" sldId="276"/>
        </pc:sldMkLst>
      </pc:sldChg>
    </pc:docChg>
  </pc:docChgLst>
  <pc:docChgLst>
    <pc:chgData name="Alice Dufour-Feronce" userId="fb79c922-e6f7-42f5-b439-f88b45d18a7b" providerId="ADAL" clId="{374147A7-AF4A-4CEE-A728-FCDFEB95D340}"/>
    <pc:docChg chg="custSel addSld modSld">
      <pc:chgData name="Alice Dufour-Feronce" userId="fb79c922-e6f7-42f5-b439-f88b45d18a7b" providerId="ADAL" clId="{374147A7-AF4A-4CEE-A728-FCDFEB95D340}" dt="2025-02-14T11:17:15.169" v="17" actId="1076"/>
      <pc:docMkLst>
        <pc:docMk/>
      </pc:docMkLst>
      <pc:sldChg chg="modSp mod">
        <pc:chgData name="Alice Dufour-Feronce" userId="fb79c922-e6f7-42f5-b439-f88b45d18a7b" providerId="ADAL" clId="{374147A7-AF4A-4CEE-A728-FCDFEB95D340}" dt="2025-02-14T11:11:29.051" v="0" actId="108"/>
        <pc:sldMkLst>
          <pc:docMk/>
          <pc:sldMk cId="0" sldId="257"/>
        </pc:sldMkLst>
      </pc:sldChg>
      <pc:sldChg chg="modSp mod">
        <pc:chgData name="Alice Dufour-Feronce" userId="fb79c922-e6f7-42f5-b439-f88b45d18a7b" providerId="ADAL" clId="{374147A7-AF4A-4CEE-A728-FCDFEB95D340}" dt="2025-02-14T11:12:12.640" v="2" actId="255"/>
        <pc:sldMkLst>
          <pc:docMk/>
          <pc:sldMk cId="0" sldId="262"/>
        </pc:sldMkLst>
      </pc:sldChg>
      <pc:sldChg chg="modSp mod">
        <pc:chgData name="Alice Dufour-Feronce" userId="fb79c922-e6f7-42f5-b439-f88b45d18a7b" providerId="ADAL" clId="{374147A7-AF4A-4CEE-A728-FCDFEB95D340}" dt="2025-02-14T11:14:12.513" v="3" actId="108"/>
        <pc:sldMkLst>
          <pc:docMk/>
          <pc:sldMk cId="0" sldId="288"/>
        </pc:sldMkLst>
      </pc:sldChg>
      <pc:sldChg chg="modSp mod">
        <pc:chgData name="Alice Dufour-Feronce" userId="fb79c922-e6f7-42f5-b439-f88b45d18a7b" providerId="ADAL" clId="{374147A7-AF4A-4CEE-A728-FCDFEB95D340}" dt="2025-02-14T11:14:23.692" v="4" actId="108"/>
        <pc:sldMkLst>
          <pc:docMk/>
          <pc:sldMk cId="0" sldId="290"/>
        </pc:sldMkLst>
      </pc:sldChg>
      <pc:sldChg chg="modSp mod">
        <pc:chgData name="Alice Dufour-Feronce" userId="fb79c922-e6f7-42f5-b439-f88b45d18a7b" providerId="ADAL" clId="{374147A7-AF4A-4CEE-A728-FCDFEB95D340}" dt="2025-02-14T11:14:53.043" v="7" actId="20577"/>
        <pc:sldMkLst>
          <pc:docMk/>
          <pc:sldMk cId="0" sldId="296"/>
        </pc:sldMkLst>
      </pc:sldChg>
      <pc:sldChg chg="modSp mod">
        <pc:chgData name="Alice Dufour-Feronce" userId="fb79c922-e6f7-42f5-b439-f88b45d18a7b" providerId="ADAL" clId="{374147A7-AF4A-4CEE-A728-FCDFEB95D340}" dt="2025-02-14T11:15:03.302" v="8" actId="20577"/>
        <pc:sldMkLst>
          <pc:docMk/>
          <pc:sldMk cId="0" sldId="298"/>
        </pc:sldMkLst>
      </pc:sldChg>
      <pc:sldChg chg="modSp mod">
        <pc:chgData name="Alice Dufour-Feronce" userId="fb79c922-e6f7-42f5-b439-f88b45d18a7b" providerId="ADAL" clId="{374147A7-AF4A-4CEE-A728-FCDFEB95D340}" dt="2025-02-14T11:15:18.816" v="9" actId="20577"/>
        <pc:sldMkLst>
          <pc:docMk/>
          <pc:sldMk cId="0" sldId="300"/>
        </pc:sldMkLst>
      </pc:sldChg>
      <pc:sldChg chg="addSp delSp modSp add mod">
        <pc:chgData name="Alice Dufour-Feronce" userId="fb79c922-e6f7-42f5-b439-f88b45d18a7b" providerId="ADAL" clId="{374147A7-AF4A-4CEE-A728-FCDFEB95D340}" dt="2025-02-14T11:17:15.169" v="17" actId="1076"/>
        <pc:sldMkLst>
          <pc:docMk/>
          <pc:sldMk cId="4283484433"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34627cad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4f5f16d9ba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f5f16d9b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34627cad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34627cad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705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978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347b5f56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global-allergy.network/newsletter/"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linktr.ee/GA2LENETWORK" TargetMode="External"/><Relationship Id="rId5" Type="http://schemas.openxmlformats.org/officeDocument/2006/relationships/hyperlink" Target="https://global-allergy.network/cores/adcare/" TargetMode="Externa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de" sz="4480" dirty="0">
                <a:latin typeface="Helvetica Neue"/>
                <a:ea typeface="Helvetica Neue"/>
                <a:cs typeface="Helvetica Neue"/>
                <a:sym typeface="Helvetica Neue"/>
              </a:rPr>
              <a:t>Name Centr</a:t>
            </a:r>
            <a:r>
              <a:rPr lang="de-DE" sz="4480" dirty="0">
                <a:latin typeface="Helvetica Neue"/>
                <a:ea typeface="Helvetica Neue"/>
                <a:cs typeface="Helvetica Neue"/>
                <a:sym typeface="Helvetica Neue"/>
              </a:rPr>
              <a:t>e</a:t>
            </a:r>
            <a:endParaRPr sz="4480" dirty="0">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de" b="1" dirty="0">
                <a:solidFill>
                  <a:srgbClr val="0B5394"/>
                </a:solidFill>
                <a:latin typeface="Helvetica Neue"/>
                <a:ea typeface="Helvetica Neue"/>
                <a:cs typeface="Helvetica Neue"/>
                <a:sym typeface="Helvetica Neue"/>
              </a:rPr>
              <a:t>ADCARE </a:t>
            </a:r>
            <a:endParaRPr b="1" dirty="0">
              <a:solidFill>
                <a:srgbClr val="0B5394"/>
              </a:solidFill>
              <a:latin typeface="Helvetica Neue"/>
              <a:ea typeface="Helvetica Neue"/>
              <a:cs typeface="Helvetica Neue"/>
              <a:sym typeface="Helvetica Neue"/>
            </a:endParaRPr>
          </a:p>
          <a:p>
            <a:pPr marL="0" lvl="0" indent="0" algn="ctr" rtl="0">
              <a:spcBef>
                <a:spcPts val="0"/>
              </a:spcBef>
              <a:spcAft>
                <a:spcPts val="0"/>
              </a:spcAft>
              <a:buNone/>
            </a:pPr>
            <a:r>
              <a:rPr lang="de" b="1" dirty="0">
                <a:solidFill>
                  <a:srgbClr val="0B5394"/>
                </a:solidFill>
                <a:latin typeface="Helvetica Neue"/>
                <a:ea typeface="Helvetica Neue"/>
                <a:cs typeface="Helvetica Neue"/>
                <a:sym typeface="Helvetica Neue"/>
              </a:rPr>
              <a:t>Audit Presentation</a:t>
            </a:r>
            <a:endParaRPr b="1" dirty="0">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a:blip r:embed="rId3"/>
          <a:srcRect/>
          <a:stretch/>
        </p:blipFill>
        <p:spPr>
          <a:xfrm>
            <a:off x="7228775" y="163956"/>
            <a:ext cx="1808276" cy="1339463"/>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Name Head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latin typeface="Helvetica Neue"/>
              <a:ea typeface="Helvetica Neue"/>
              <a:cs typeface="Helvetica Neue"/>
              <a:sym typeface="Helvetica Neue"/>
            </a:endParaRP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dirty="0">
                <a:solidFill>
                  <a:schemeClr val="dk1"/>
                </a:solidFill>
                <a:latin typeface="Helvetica Neue"/>
                <a:ea typeface="Helvetica Neue"/>
                <a:cs typeface="Helvetica Neue"/>
                <a:sym typeface="Helvetica Neue"/>
              </a:rPr>
              <a:t>Name Deputy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Email Head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latin typeface="Helvetica Neue"/>
              <a:ea typeface="Helvetica Neue"/>
              <a:cs typeface="Helvetica Neue"/>
              <a:sym typeface="Helvetica Neue"/>
            </a:endParaRP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chemeClr val="dk1"/>
                </a:solidFill>
                <a:latin typeface="Helvetica Neue"/>
                <a:ea typeface="Helvetica Neue"/>
                <a:cs typeface="Helvetica Neue"/>
                <a:sym typeface="Helvetica Neue"/>
              </a:rPr>
              <a:t>Name Deputy of centr</a:t>
            </a:r>
            <a:r>
              <a:rPr lang="de-DE" sz="1200" dirty="0">
                <a:solidFill>
                  <a:schemeClr val="dk1"/>
                </a:solidFill>
                <a:latin typeface="Helvetica Neue"/>
                <a:ea typeface="Helvetica Neue"/>
                <a:cs typeface="Helvetica Neue"/>
                <a:sym typeface="Helvetica Neue"/>
              </a:rPr>
              <a:t>e</a:t>
            </a:r>
            <a:r>
              <a:rPr lang="de" sz="1200" dirty="0">
                <a:solidFill>
                  <a:schemeClr val="dk1"/>
                </a:solidFill>
                <a:latin typeface="Helvetica Neue"/>
                <a:ea typeface="Helvetica Neue"/>
                <a:cs typeface="Helvetica Neue"/>
                <a:sym typeface="Helvetica Neue"/>
              </a:rPr>
              <a:t>:</a:t>
            </a:r>
            <a:endParaRPr sz="12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5. Multidisciplinary approach</a:t>
            </a:r>
            <a:endParaRPr sz="1600" dirty="0">
              <a:solidFill>
                <a:srgbClr val="1155CC"/>
              </a:solidFill>
              <a:latin typeface="Helvetica Neue"/>
              <a:ea typeface="Helvetica Neue"/>
              <a:cs typeface="Helvetica Neue"/>
              <a:sym typeface="Helvetica Neue"/>
            </a:endParaRPr>
          </a:p>
        </p:txBody>
      </p:sp>
      <p:sp>
        <p:nvSpPr>
          <p:cNvPr id="165" name="Google Shape;165;p22"/>
          <p:cNvSpPr txBox="1">
            <a:spLocks noGrp="1"/>
          </p:cNvSpPr>
          <p:nvPr>
            <p:ph type="body" idx="1"/>
          </p:nvPr>
        </p:nvSpPr>
        <p:spPr>
          <a:xfrm>
            <a:off x="427164" y="820149"/>
            <a:ext cx="7962623" cy="58462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be able to interact with other specialties for the management of comorbidities, the treatment of patients with differential diagnoses, and to perform extended diagnostics.</a:t>
            </a:r>
            <a:endParaRPr sz="800" dirty="0">
              <a:solidFill>
                <a:schemeClr val="dk1"/>
              </a:solidFill>
              <a:latin typeface="Helvetica Neue"/>
              <a:ea typeface="Helvetica Neue"/>
              <a:cs typeface="Helvetica Neue"/>
              <a:sym typeface="Helvetica Neue"/>
            </a:endParaRPr>
          </a:p>
        </p:txBody>
      </p:sp>
      <p:sp>
        <p:nvSpPr>
          <p:cNvPr id="166" name="Google Shape;166;p22"/>
          <p:cNvSpPr txBox="1"/>
          <p:nvPr/>
        </p:nvSpPr>
        <p:spPr>
          <a:xfrm>
            <a:off x="680950" y="2681050"/>
            <a:ext cx="6637800" cy="2339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write down specialties who you interact with.</a:t>
            </a:r>
            <a:endParaRPr sz="1000" dirty="0">
              <a:solidFill>
                <a:srgbClr val="1155CC"/>
              </a:solidFill>
            </a:endParaRPr>
          </a:p>
          <a:p>
            <a:pPr marL="0" lvl="0" indent="0" algn="l" rtl="0">
              <a:spcBef>
                <a:spcPts val="0"/>
              </a:spcBef>
              <a:spcAft>
                <a:spcPts val="0"/>
              </a:spcAft>
              <a:buNone/>
            </a:pPr>
            <a:r>
              <a:rPr lang="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p:txBody>
      </p:sp>
      <p:sp>
        <p:nvSpPr>
          <p:cNvPr id="167" name="Google Shape;167;p22"/>
          <p:cNvSpPr txBox="1"/>
          <p:nvPr/>
        </p:nvSpPr>
        <p:spPr>
          <a:xfrm>
            <a:off x="623400" y="1404775"/>
            <a:ext cx="48111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Is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able to interact with other specialties for the management of comorbidities, the treatment of patients with differential diagnoses, and to perform extended diagnostics?</a:t>
            </a:r>
            <a:endParaRPr sz="1000" dirty="0">
              <a:solidFill>
                <a:schemeClr val="dk1"/>
              </a:solidFill>
              <a:latin typeface="Helvetica Neue"/>
              <a:ea typeface="Helvetica Neue"/>
              <a:cs typeface="Helvetica Neue"/>
              <a:sym typeface="Helvetica Neue"/>
            </a:endParaRPr>
          </a:p>
        </p:txBody>
      </p:sp>
      <p:sp>
        <p:nvSpPr>
          <p:cNvPr id="168" name="Google Shape;168;p22"/>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70" name="Google Shape;170;p22"/>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6. Accessibility and visibility</a:t>
            </a:r>
            <a:endParaRPr sz="1600" dirty="0">
              <a:solidFill>
                <a:srgbClr val="1155CC"/>
              </a:solidFill>
              <a:latin typeface="Helvetica Neue"/>
              <a:ea typeface="Helvetica Neue"/>
              <a:cs typeface="Helvetica Neue"/>
              <a:sym typeface="Helvetica Neue"/>
            </a:endParaRP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de" sz="800" dirty="0">
                <a:solidFill>
                  <a:schemeClr val="dk1"/>
                </a:solidFill>
                <a:latin typeface="Helvetica Neue"/>
                <a:ea typeface="Helvetica Neue"/>
                <a:cs typeface="Helvetica Neue"/>
                <a:sym typeface="Helvetica Neue"/>
              </a:rPr>
              <a:t>Atopic Dermatitis patients need to be able to find the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via information on the web;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referral network(s) of physicians;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work with patient association(s), where applicable.</a:t>
            </a:r>
            <a:endParaRPr sz="800" dirty="0">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link to your centr</a:t>
            </a:r>
            <a:r>
              <a:rPr lang="de-DE" sz="1000" dirty="0">
                <a:solidFill>
                  <a:srgbClr val="1155CC"/>
                </a:solidFill>
                <a:latin typeface="Helvetica Neue"/>
                <a:ea typeface="Helvetica Neue"/>
                <a:cs typeface="Helvetica Neue"/>
                <a:sym typeface="Helvetica Neue"/>
              </a:rPr>
              <a:t>e</a:t>
            </a:r>
            <a:r>
              <a:rPr lang="de" sz="1000" dirty="0">
                <a:solidFill>
                  <a:srgbClr val="1155CC"/>
                </a:solidFill>
                <a:latin typeface="Helvetica Neue"/>
                <a:ea typeface="Helvetica Neue"/>
                <a:cs typeface="Helvetica Neue"/>
                <a:sym typeface="Helvetica Neue"/>
              </a:rPr>
              <a:t>s’ website:</a:t>
            </a:r>
            <a:endParaRPr sz="1000" dirty="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1000" dirty="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p:txBody>
      </p:sp>
      <p:sp>
        <p:nvSpPr>
          <p:cNvPr id="179" name="Google Shape;179;p23"/>
          <p:cNvSpPr txBox="1"/>
          <p:nvPr/>
        </p:nvSpPr>
        <p:spPr>
          <a:xfrm>
            <a:off x="592225" y="1331725"/>
            <a:ext cx="4299900" cy="14080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clinic hours are posted on website?</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Is there evidence of local referral network?</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dirty="0">
                <a:solidFill>
                  <a:schemeClr val="dk1"/>
                </a:solidFill>
                <a:latin typeface="Helvetica Neue"/>
                <a:ea typeface="Helvetica Neue"/>
                <a:cs typeface="Helvetica Neue"/>
                <a:sym typeface="Helvetica Neue"/>
              </a:rPr>
              <a:t>Recommends the patient organization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180" name="Google Shape;180;p23"/>
          <p:cNvSpPr/>
          <p:nvPr/>
        </p:nvSpPr>
        <p:spPr>
          <a:xfrm>
            <a:off x="6720000"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2" name="Google Shape;182;p23"/>
          <p:cNvSpPr/>
          <p:nvPr/>
        </p:nvSpPr>
        <p:spPr>
          <a:xfrm>
            <a:off x="5704575"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4" name="Google Shape;184;p23"/>
          <p:cNvSpPr/>
          <p:nvPr/>
        </p:nvSpPr>
        <p:spPr>
          <a:xfrm>
            <a:off x="6720000"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6" name="Google Shape;186;p23"/>
          <p:cNvSpPr/>
          <p:nvPr/>
        </p:nvSpPr>
        <p:spPr>
          <a:xfrm>
            <a:off x="5704575"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8" name="Google Shape;188;p23"/>
          <p:cNvSpPr/>
          <p:nvPr/>
        </p:nvSpPr>
        <p:spPr>
          <a:xfrm>
            <a:off x="6720000"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90" name="Google Shape;190;p23"/>
          <p:cNvSpPr/>
          <p:nvPr/>
        </p:nvSpPr>
        <p:spPr>
          <a:xfrm>
            <a:off x="5704575"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centr</a:t>
            </a:r>
            <a:r>
              <a:rPr lang="de-DE" sz="1000" dirty="0">
                <a:solidFill>
                  <a:srgbClr val="1155CC"/>
                </a:solidFill>
                <a:latin typeface="Helvetica Neue"/>
                <a:ea typeface="Helvetica Neue"/>
                <a:cs typeface="Helvetica Neue"/>
                <a:sym typeface="Helvetica Neue"/>
              </a:rPr>
              <a:t>e</a:t>
            </a:r>
            <a:r>
              <a:rPr lang="de" sz="1000" dirty="0">
                <a:solidFill>
                  <a:srgbClr val="1155CC"/>
                </a:solidFill>
                <a:latin typeface="Helvetica Neue"/>
                <a:ea typeface="Helvetica Neue"/>
                <a:cs typeface="Helvetica Neue"/>
                <a:sym typeface="Helvetica Neue"/>
              </a:rPr>
              <a:t>:</a:t>
            </a:r>
            <a:endParaRPr sz="1000" dirty="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7. Communication skills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dirty="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460426"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be able to communicate adequately with atopic dermatitis patients in national language and in English.</a:t>
            </a:r>
            <a:endParaRPr sz="800" dirty="0">
              <a:latin typeface="Helvetica Neue"/>
              <a:ea typeface="Helvetica Neue"/>
              <a:cs typeface="Helvetica Neue"/>
              <a:sym typeface="Helvetica Neue"/>
            </a:endParaRPr>
          </a:p>
        </p:txBody>
      </p:sp>
      <p:sp>
        <p:nvSpPr>
          <p:cNvPr id="199" name="Google Shape;199;p24"/>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201" name="Google Shape;201;p24"/>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 staff of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able to communicate adequately with atopic dermatitis patients in the local language and in English?</a:t>
            </a:r>
            <a:endParaRPr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8. Quality management</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dirty="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needs to have Quality Management (QM) system in place, need to have written protocols and standard operating procedures (SOPs).</a:t>
            </a:r>
            <a:endParaRPr dirty="0">
              <a:latin typeface="Helvetica Neue"/>
              <a:ea typeface="Helvetica Neue"/>
              <a:cs typeface="Helvetica Neue"/>
              <a:sym typeface="Helvetica Neue"/>
            </a:endParaRPr>
          </a:p>
        </p:txBody>
      </p:sp>
      <p:sp>
        <p:nvSpPr>
          <p:cNvPr id="210" name="Google Shape;210;p25"/>
          <p:cNvSpPr txBox="1"/>
          <p:nvPr/>
        </p:nvSpPr>
        <p:spPr>
          <a:xfrm>
            <a:off x="690125" y="1416325"/>
            <a:ext cx="4624800" cy="19389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dk1"/>
                </a:solidFill>
                <a:latin typeface="Helvetica Neue"/>
                <a:ea typeface="Helvetica Neue"/>
                <a:cs typeface="Helvetica Neue"/>
                <a:sym typeface="Helvetica Neue"/>
              </a:rPr>
              <a:t>Is there evidence of presence of QM system (i.e. quality certificate of the hospital, ISO, etc)?</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2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Is there a proof of presence and use of SOPs/ protocols?</a:t>
            </a:r>
            <a:endParaRPr dirty="0">
              <a:latin typeface="Helvetica Neue"/>
              <a:ea typeface="Helvetica Neue"/>
              <a:cs typeface="Helvetica Neue"/>
              <a:sym typeface="Helvetica Neue"/>
            </a:endParaRPr>
          </a:p>
        </p:txBody>
      </p:sp>
      <p:sp>
        <p:nvSpPr>
          <p:cNvPr id="211" name="Google Shape;211;p25"/>
          <p:cNvSpPr/>
          <p:nvPr/>
        </p:nvSpPr>
        <p:spPr>
          <a:xfrm>
            <a:off x="7517575"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3" name="Google Shape;213;p25"/>
          <p:cNvSpPr/>
          <p:nvPr/>
        </p:nvSpPr>
        <p:spPr>
          <a:xfrm>
            <a:off x="6502150"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1200"/>
              </a:spcAft>
              <a:buNone/>
            </a:pPr>
            <a:r>
              <a:rPr lang="de" sz="1600" dirty="0">
                <a:latin typeface="Helvetica Neue"/>
                <a:ea typeface="Helvetica Neue"/>
                <a:cs typeface="Helvetica Neue"/>
                <a:sym typeface="Helvetica Neue"/>
              </a:rPr>
              <a:t>Please provide photos of the certificate of the hospital (</a:t>
            </a:r>
            <a:r>
              <a:rPr lang="de-DE" sz="1600" dirty="0">
                <a:latin typeface="Helvetica Neue"/>
                <a:ea typeface="Helvetica Neue"/>
                <a:cs typeface="Helvetica Neue"/>
                <a:sym typeface="Helvetica Neue"/>
              </a:rPr>
              <a:t>e.g. QM certificates)</a:t>
            </a:r>
            <a:endParaRPr sz="1600" dirty="0"/>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1200"/>
              </a:spcAft>
              <a:buClr>
                <a:schemeClr val="dk1"/>
              </a:buClr>
              <a:buSzPts val="1100"/>
              <a:buFont typeface="Arial"/>
              <a:buNone/>
            </a:pPr>
            <a:r>
              <a:rPr lang="de" sz="1600" dirty="0">
                <a:latin typeface="Helvetica Neue"/>
                <a:ea typeface="Helvetica Neue"/>
                <a:cs typeface="Helvetica Neue"/>
                <a:sym typeface="Helvetica Neue"/>
              </a:rPr>
              <a:t>Please provide photos of some S</a:t>
            </a:r>
            <a:r>
              <a:rPr lang="de-DE" sz="1600" dirty="0">
                <a:latin typeface="Helvetica Neue"/>
                <a:ea typeface="Helvetica Neue"/>
                <a:cs typeface="Helvetica Neue"/>
                <a:sym typeface="Helvetica Neue"/>
              </a:rPr>
              <a:t>O</a:t>
            </a:r>
            <a:r>
              <a:rPr lang="de" sz="1600" dirty="0">
                <a:latin typeface="Helvetica Neue"/>
                <a:ea typeface="Helvetica Neue"/>
                <a:cs typeface="Helvetica Neue"/>
                <a:sym typeface="Helvetica Neue"/>
              </a:rPr>
              <a:t>Ps from your cent</a:t>
            </a:r>
            <a:r>
              <a:rPr lang="de-DE" sz="1600" dirty="0" err="1">
                <a:latin typeface="Helvetica Neue"/>
                <a:ea typeface="Helvetica Neue"/>
                <a:cs typeface="Helvetica Neue"/>
                <a:sym typeface="Helvetica Neue"/>
              </a:rPr>
              <a:t>re</a:t>
            </a:r>
            <a:endParaRPr sz="1600" dirty="0"/>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9. Structured documentation, recording and archiving of patient data </a:t>
            </a:r>
            <a:endParaRPr sz="1600" dirty="0">
              <a:solidFill>
                <a:srgbClr val="1155CC"/>
              </a:solidFill>
              <a:latin typeface="Helvetica Neue"/>
              <a:ea typeface="Helvetica Neue"/>
              <a:cs typeface="Helvetica Neue"/>
              <a:sym typeface="Helvetica Neue"/>
            </a:endParaRPr>
          </a:p>
        </p:txBody>
      </p:sp>
      <p:sp>
        <p:nvSpPr>
          <p:cNvPr id="238" name="Google Shape;238;p28"/>
          <p:cNvSpPr txBox="1">
            <a:spLocks noGrp="1"/>
          </p:cNvSpPr>
          <p:nvPr>
            <p:ph type="body" idx="1"/>
          </p:nvPr>
        </p:nvSpPr>
        <p:spPr>
          <a:xfrm>
            <a:off x="623400" y="842700"/>
            <a:ext cx="7552804" cy="53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in place and use a databank to record patient data. Databank needs to allow retrieval of information needed to address scientific questions.</a:t>
            </a:r>
            <a:endParaRPr sz="800" dirty="0">
              <a:latin typeface="Helvetica Neue"/>
              <a:ea typeface="Helvetica Neue"/>
              <a:cs typeface="Helvetica Neue"/>
              <a:sym typeface="Helvetica Neue"/>
            </a:endParaRPr>
          </a:p>
        </p:txBody>
      </p:sp>
      <p:sp>
        <p:nvSpPr>
          <p:cNvPr id="239" name="Google Shape;239;p28"/>
          <p:cNvSpPr txBox="1"/>
          <p:nvPr/>
        </p:nvSpPr>
        <p:spPr>
          <a:xfrm>
            <a:off x="683025" y="1408775"/>
            <a:ext cx="3777300" cy="12772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Do you have a patient databank?</a:t>
            </a:r>
            <a:endParaRPr sz="1000" dirty="0">
              <a:latin typeface="Helvetica Neue"/>
              <a:ea typeface="Helvetica Neue"/>
              <a:cs typeface="Helvetica Neue"/>
              <a:sym typeface="Helvetica Neue"/>
            </a:endParaRPr>
          </a:p>
          <a:p>
            <a:pPr lvl="0">
              <a:lnSpc>
                <a:spcPct val="115000"/>
              </a:lnSpc>
              <a:spcBef>
                <a:spcPts val="1200"/>
              </a:spcBef>
            </a:pPr>
            <a:r>
              <a:rPr lang="en-US" sz="1000" dirty="0"/>
              <a:t>Do you have ≥250 (alternatively &gt;50 patients with moderate/severe) atopic dermatitis patients in databank/year?</a:t>
            </a:r>
            <a:endParaRPr sz="1000" dirty="0">
              <a:latin typeface="Helvetica Neue"/>
              <a:ea typeface="Helvetica Neue"/>
              <a:cs typeface="Helvetica Neue"/>
              <a:sym typeface="Helvetica Neue"/>
            </a:endParaRPr>
          </a:p>
        </p:txBody>
      </p:sp>
      <p:sp>
        <p:nvSpPr>
          <p:cNvPr id="240" name="Google Shape;240;p28"/>
          <p:cNvSpPr txBox="1"/>
          <p:nvPr/>
        </p:nvSpPr>
        <p:spPr>
          <a:xfrm>
            <a:off x="660300" y="4414622"/>
            <a:ext cx="391170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the patient databank and </a:t>
            </a:r>
            <a:endParaRPr sz="1200" i="1" dirty="0">
              <a:latin typeface="Helvetica Neue"/>
              <a:ea typeface="Helvetica Neue"/>
              <a:cs typeface="Helvetica Neue"/>
              <a:sym typeface="Helvetica Neue"/>
            </a:endParaRPr>
          </a:p>
          <a:p>
            <a:pPr marL="0" lvl="0" indent="0" algn="r" rtl="0">
              <a:spcBef>
                <a:spcPts val="0"/>
              </a:spcBef>
              <a:spcAft>
                <a:spcPts val="0"/>
              </a:spcAft>
              <a:buNone/>
            </a:pPr>
            <a:r>
              <a:rPr lang="de" sz="1200" i="1" dirty="0">
                <a:latin typeface="Helvetica Neue"/>
                <a:ea typeface="Helvetica Neue"/>
                <a:cs typeface="Helvetica Neue"/>
                <a:sym typeface="Helvetica Neue"/>
              </a:rPr>
              <a:t>number of patients included in the databank</a:t>
            </a:r>
            <a:endParaRPr sz="1200" i="1" dirty="0">
              <a:latin typeface="Helvetica Neue"/>
              <a:ea typeface="Helvetica Neue"/>
              <a:cs typeface="Helvetica Neue"/>
              <a:sym typeface="Helvetica Neue"/>
            </a:endParaRPr>
          </a:p>
        </p:txBody>
      </p:sp>
      <p:sp>
        <p:nvSpPr>
          <p:cNvPr id="241" name="Google Shape;241;p28"/>
          <p:cNvSpPr/>
          <p:nvPr/>
        </p:nvSpPr>
        <p:spPr>
          <a:xfrm>
            <a:off x="5886175"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243" name="Google Shape;243;p28"/>
          <p:cNvSpPr/>
          <p:nvPr/>
        </p:nvSpPr>
        <p:spPr>
          <a:xfrm>
            <a:off x="4870750"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45" name="Google Shape;245;p28"/>
          <p:cNvSpPr/>
          <p:nvPr/>
        </p:nvSpPr>
        <p:spPr>
          <a:xfrm>
            <a:off x="5886175"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7" name="Google Shape;247;p28"/>
          <p:cNvSpPr/>
          <p:nvPr/>
        </p:nvSpPr>
        <p:spPr>
          <a:xfrm>
            <a:off x="4870750"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10. Critical incidence reporting and error management</a:t>
            </a:r>
            <a:endParaRPr sz="1600">
              <a:solidFill>
                <a:srgbClr val="1155CC"/>
              </a:solidFill>
              <a:latin typeface="Helvetica Neue"/>
              <a:ea typeface="Helvetica Neue"/>
              <a:cs typeface="Helvetica Neue"/>
              <a:sym typeface="Helvetica Neue"/>
            </a:endParaRP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needs to have and make use of an incidence report book documenting all critical incidents.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s must analyze all reported incidents and take and document appropriate action.</a:t>
            </a:r>
            <a:endParaRPr dirty="0">
              <a:latin typeface="Helvetica Neue"/>
              <a:ea typeface="Helvetica Neue"/>
              <a:cs typeface="Helvetica Neue"/>
              <a:sym typeface="Helvetica Neue"/>
            </a:endParaRPr>
          </a:p>
        </p:txBody>
      </p:sp>
      <p:sp>
        <p:nvSpPr>
          <p:cNvPr id="256" name="Google Shape;256;p29"/>
          <p:cNvSpPr txBox="1"/>
          <p:nvPr/>
        </p:nvSpPr>
        <p:spPr>
          <a:xfrm>
            <a:off x="643575" y="1446950"/>
            <a:ext cx="4800000" cy="131571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Do you have evidence of presence and use of incidence report book and follow? up and documentation of error reports by appropriate action?</a:t>
            </a:r>
            <a:endParaRPr sz="1000" dirty="0">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
        <p:nvSpPr>
          <p:cNvPr id="257" name="Google Shape;257;p29"/>
          <p:cNvSpPr txBox="1"/>
          <p:nvPr/>
        </p:nvSpPr>
        <p:spPr>
          <a:xfrm>
            <a:off x="1795428" y="4568525"/>
            <a:ext cx="2693197"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de" sz="1200" i="1" dirty="0">
                <a:solidFill>
                  <a:schemeClr val="dk1"/>
                </a:solidFill>
                <a:latin typeface="Helvetica Neue"/>
                <a:ea typeface="Helvetica Neue"/>
                <a:cs typeface="Helvetica Neue"/>
                <a:sym typeface="Helvetica Neue"/>
              </a:rPr>
              <a:t>Please provide a photo of the book.</a:t>
            </a:r>
            <a:endParaRPr sz="1200" i="1" dirty="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11. Assessment of patient satisfaction and unmet needs</a:t>
            </a:r>
            <a:endParaRPr sz="1600" dirty="0">
              <a:solidFill>
                <a:srgbClr val="1155CC"/>
              </a:solidFill>
              <a:latin typeface="Helvetica Neue"/>
              <a:ea typeface="Helvetica Neue"/>
              <a:cs typeface="Helvetica Neue"/>
              <a:sym typeface="Helvetica Neue"/>
            </a:endParaRP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800" dirty="0">
                <a:solidFill>
                  <a:srgbClr val="000000"/>
                </a:solidFill>
                <a:latin typeface="Helvetica Neue"/>
                <a:ea typeface="Helvetica Neue"/>
                <a:cs typeface="Helvetica Neue"/>
                <a:sym typeface="Helvetica Neue"/>
              </a:rPr>
              <a:t>Cent</a:t>
            </a:r>
            <a:r>
              <a:rPr lang="de-DE" sz="800" dirty="0" err="1">
                <a:solidFill>
                  <a:srgbClr val="000000"/>
                </a:solidFill>
                <a:latin typeface="Helvetica Neue"/>
                <a:ea typeface="Helvetica Neue"/>
                <a:cs typeface="Helvetica Neue"/>
                <a:sym typeface="Helvetica Neue"/>
              </a:rPr>
              <a:t>re</a:t>
            </a:r>
            <a:r>
              <a:rPr lang="de" sz="800" dirty="0">
                <a:solidFill>
                  <a:srgbClr val="000000"/>
                </a:solidFill>
                <a:latin typeface="Helvetica Neue"/>
                <a:ea typeface="Helvetica Neue"/>
                <a:cs typeface="Helvetica Neue"/>
                <a:sym typeface="Helvetica Neue"/>
              </a:rPr>
              <a:t> needs to regularly assess how satisfied their patients are with the work of the centr</a:t>
            </a:r>
            <a:r>
              <a:rPr lang="de-DE" sz="800" dirty="0">
                <a:solidFill>
                  <a:srgbClr val="000000"/>
                </a:solidFill>
                <a:latin typeface="Helvetica Neue"/>
                <a:ea typeface="Helvetica Neue"/>
                <a:cs typeface="Helvetica Neue"/>
                <a:sym typeface="Helvetica Neue"/>
              </a:rPr>
              <a:t>e</a:t>
            </a:r>
            <a:r>
              <a:rPr lang="de" sz="800" dirty="0">
                <a:solidFill>
                  <a:srgbClr val="000000"/>
                </a:solidFill>
                <a:latin typeface="Helvetica Neue"/>
                <a:ea typeface="Helvetica Neue"/>
                <a:cs typeface="Helvetica Neue"/>
                <a:sym typeface="Helvetica Neue"/>
              </a:rPr>
              <a:t> and take appropriate action based on the outcome.</a:t>
            </a:r>
            <a:endParaRPr sz="800" dirty="0">
              <a:latin typeface="Helvetica Neue"/>
              <a:ea typeface="Helvetica Neue"/>
              <a:cs typeface="Helvetica Neue"/>
              <a:sym typeface="Helvetica Neue"/>
            </a:endParaRPr>
          </a:p>
        </p:txBody>
      </p:sp>
      <p:sp>
        <p:nvSpPr>
          <p:cNvPr id="269" name="Google Shape;269;p30"/>
          <p:cNvSpPr txBox="1"/>
          <p:nvPr/>
        </p:nvSpPr>
        <p:spPr>
          <a:xfrm>
            <a:off x="628675" y="1474650"/>
            <a:ext cx="4514700" cy="8155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lvl="0"/>
            <a:r>
              <a:rPr lang="en-US" sz="1000" dirty="0"/>
              <a:t>Proof that ≥100 patients were asked about their satisfaction in last 12 months (preferably by questionnaire)</a:t>
            </a:r>
            <a:endParaRPr sz="1000" dirty="0">
              <a:latin typeface="Helvetica Neue"/>
              <a:ea typeface="Helvetica Neue"/>
              <a:cs typeface="Helvetica Neue"/>
              <a:sym typeface="Helvetica Neue"/>
            </a:endParaRPr>
          </a:p>
        </p:txBody>
      </p:sp>
      <p:sp>
        <p:nvSpPr>
          <p:cNvPr id="270" name="Google Shape;270;p30"/>
          <p:cNvSpPr txBox="1"/>
          <p:nvPr/>
        </p:nvSpPr>
        <p:spPr>
          <a:xfrm>
            <a:off x="974470" y="4568525"/>
            <a:ext cx="3523180"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a filled questionnaire</a:t>
            </a:r>
            <a:r>
              <a:rPr lang="de" sz="1000" dirty="0">
                <a:latin typeface="Helvetica Neue"/>
                <a:ea typeface="Helvetica Neue"/>
                <a:cs typeface="Helvetica Neue"/>
                <a:sym typeface="Helvetica Neue"/>
              </a:rPr>
              <a:t>.</a:t>
            </a:r>
            <a:endParaRPr sz="1000" dirty="0">
              <a:latin typeface="Helvetica Neue"/>
              <a:ea typeface="Helvetica Neue"/>
              <a:cs typeface="Helvetica Neue"/>
              <a:sym typeface="Helvetica Neue"/>
            </a:endParaRPr>
          </a:p>
        </p:txBody>
      </p:sp>
      <p:sp>
        <p:nvSpPr>
          <p:cNvPr id="271" name="Google Shape;271;p30"/>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73" name="Google Shape;273;p30"/>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12. In team communication </a:t>
            </a:r>
            <a:endParaRPr sz="1600" dirty="0">
              <a:solidFill>
                <a:srgbClr val="1155CC"/>
              </a:solidFill>
              <a:latin typeface="Helvetica Neue"/>
              <a:ea typeface="Helvetica Neue"/>
              <a:cs typeface="Helvetica Neue"/>
              <a:sym typeface="Helvetica Neue"/>
            </a:endParaRPr>
          </a:p>
        </p:txBody>
      </p:sp>
      <p:sp>
        <p:nvSpPr>
          <p:cNvPr id="281" name="Google Shape;281;p31"/>
          <p:cNvSpPr txBox="1">
            <a:spLocks noGrp="1"/>
          </p:cNvSpPr>
          <p:nvPr>
            <p:ph type="body" idx="1"/>
          </p:nvPr>
        </p:nvSpPr>
        <p:spPr>
          <a:xfrm>
            <a:off x="649924" y="798775"/>
            <a:ext cx="7252627" cy="60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regular meetings of staff to discuss projects and concepts. Decisions should be protocolled and followed by action where applicable.</a:t>
            </a:r>
            <a:endParaRPr sz="800" dirty="0">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of regular team meetings, at least once per month, on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logistics, projects and concepts?</a:t>
            </a:r>
            <a:endParaRPr dirty="0">
              <a:latin typeface="Helvetica Neue"/>
              <a:ea typeface="Helvetica Neue"/>
              <a:cs typeface="Helvetica Neue"/>
              <a:sym typeface="Helvetica Neue"/>
            </a:endParaRPr>
          </a:p>
        </p:txBody>
      </p:sp>
      <p:sp>
        <p:nvSpPr>
          <p:cNvPr id="283" name="Google Shape;283;p31"/>
          <p:cNvSpPr txBox="1"/>
          <p:nvPr/>
        </p:nvSpPr>
        <p:spPr>
          <a:xfrm>
            <a:off x="460537" y="4414625"/>
            <a:ext cx="406748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Provide i.e. photo of team meeting or a photo </a:t>
            </a:r>
            <a:endParaRPr sz="1200" i="1" dirty="0">
              <a:latin typeface="Helvetica Neue"/>
              <a:ea typeface="Helvetica Neue"/>
              <a:cs typeface="Helvetica Neue"/>
              <a:sym typeface="Helvetica Neue"/>
            </a:endParaRPr>
          </a:p>
          <a:p>
            <a:pPr marL="0" lvl="0" indent="0" algn="r" rtl="0">
              <a:spcBef>
                <a:spcPts val="0"/>
              </a:spcBef>
              <a:spcAft>
                <a:spcPts val="0"/>
              </a:spcAft>
              <a:buNone/>
            </a:pPr>
            <a:r>
              <a:rPr lang="de" sz="1200" i="1" dirty="0">
                <a:latin typeface="Helvetica Neue"/>
                <a:ea typeface="Helvetica Neue"/>
                <a:cs typeface="Helvetica Neue"/>
                <a:sym typeface="Helvetica Neue"/>
              </a:rPr>
              <a:t>of the schedule of the meetings.</a:t>
            </a:r>
            <a:endParaRPr sz="1200" i="1" dirty="0">
              <a:latin typeface="Helvetica Neue"/>
              <a:ea typeface="Helvetica Neue"/>
              <a:cs typeface="Helvetica Neue"/>
              <a:sym typeface="Helvetica Neue"/>
            </a:endParaRPr>
          </a:p>
        </p:txBody>
      </p:sp>
      <p:sp>
        <p:nvSpPr>
          <p:cNvPr id="284" name="Google Shape;284;p31"/>
          <p:cNvSpPr/>
          <p:nvPr/>
        </p:nvSpPr>
        <p:spPr>
          <a:xfrm>
            <a:off x="75175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86" name="Google Shape;286;p31"/>
          <p:cNvSpPr/>
          <p:nvPr/>
        </p:nvSpPr>
        <p:spPr>
          <a:xfrm>
            <a:off x="6502150"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mail</a:t>
            </a:r>
            <a:endParaRPr sz="1200" dirty="0">
              <a:solidFill>
                <a:srgbClr val="1155CC"/>
              </a:solidFill>
              <a:latin typeface="Helvetica Neue"/>
              <a:ea typeface="Helvetica Neue"/>
              <a:cs typeface="Helvetica Neue"/>
              <a:sym typeface="Helvetica Neue"/>
            </a:endParaRPr>
          </a:p>
        </p:txBody>
      </p:sp>
      <p:sp>
        <p:nvSpPr>
          <p:cNvPr id="67" name="Google Shape;67;p14"/>
          <p:cNvSpPr txBox="1"/>
          <p:nvPr/>
        </p:nvSpPr>
        <p:spPr>
          <a:xfrm>
            <a:off x="6986349" y="1745225"/>
            <a:ext cx="1637043"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800" dirty="0">
                <a:latin typeface="Helvetica Neue" panose="020B0604020202020204" charset="0"/>
              </a:rPr>
              <a:t>Logo Centr</a:t>
            </a:r>
            <a:r>
              <a:rPr lang="de-DE" sz="800" dirty="0">
                <a:latin typeface="Helvetica Neue" panose="020B0604020202020204" charset="0"/>
              </a:rPr>
              <a:t>e</a:t>
            </a:r>
            <a:endParaRPr sz="800" dirty="0">
              <a:latin typeface="Helvetica Neue" panose="020B0604020202020204" charset="0"/>
            </a:endParaRPr>
          </a:p>
          <a:p>
            <a:pPr marL="0" lvl="0" indent="0" algn="ctr" rtl="0">
              <a:spcBef>
                <a:spcPts val="0"/>
              </a:spcBef>
              <a:spcAft>
                <a:spcPts val="0"/>
              </a:spcAft>
              <a:buNone/>
            </a:pPr>
            <a:r>
              <a:rPr lang="de" sz="800" dirty="0">
                <a:latin typeface="Helvetica Neue" panose="020B0604020202020204" charset="0"/>
              </a:rPr>
              <a:t>(If exist)</a:t>
            </a:r>
            <a:endParaRPr sz="800" dirty="0">
              <a:latin typeface="Helvetica Neue" panose="020B0604020202020204" charset="0"/>
            </a:endParaRPr>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address </a:t>
            </a:r>
            <a:endParaRPr sz="1200" dirty="0">
              <a:solidFill>
                <a:srgbClr val="1155CC"/>
              </a:solidFill>
              <a:latin typeface="Helvetica Neue"/>
              <a:ea typeface="Helvetica Neue"/>
              <a:cs typeface="Helvetica Neue"/>
              <a:sym typeface="Helvetica Neue"/>
            </a:endParaRP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Centr</a:t>
            </a:r>
            <a:r>
              <a:rPr lang="de-DE" sz="1200" dirty="0">
                <a:solidFill>
                  <a:srgbClr val="1155CC"/>
                </a:solidFill>
                <a:latin typeface="Helvetica Neue"/>
                <a:ea typeface="Helvetica Neue"/>
                <a:cs typeface="Helvetica Neue"/>
                <a:sym typeface="Helvetica Neue"/>
              </a:rPr>
              <a:t>e</a:t>
            </a:r>
            <a:r>
              <a:rPr lang="de" sz="1200" dirty="0">
                <a:solidFill>
                  <a:srgbClr val="1155CC"/>
                </a:solidFill>
                <a:latin typeface="Helvetica Neue"/>
                <a:ea typeface="Helvetica Neue"/>
                <a:cs typeface="Helvetica Neue"/>
                <a:sym typeface="Helvetica Neue"/>
              </a:rPr>
              <a:t> phone</a:t>
            </a:r>
            <a:endParaRPr sz="1200" dirty="0">
              <a:solidFill>
                <a:srgbClr val="1155CC"/>
              </a:solidFill>
              <a:latin typeface="Helvetica Neue"/>
              <a:ea typeface="Helvetica Neue"/>
              <a:cs typeface="Helvetica Neue"/>
              <a:sym typeface="Helvetica Neue"/>
            </a:endParaRPr>
          </a:p>
        </p:txBody>
      </p:sp>
      <p:sp>
        <p:nvSpPr>
          <p:cNvPr id="71" name="Google Shape;71;p14"/>
          <p:cNvSpPr txBox="1"/>
          <p:nvPr/>
        </p:nvSpPr>
        <p:spPr>
          <a:xfrm>
            <a:off x="725950" y="2832325"/>
            <a:ext cx="6260400" cy="1631185"/>
          </a:xfrm>
          <a:prstGeom prst="rect">
            <a:avLst/>
          </a:prstGeom>
          <a:noFill/>
          <a:ln>
            <a:noFill/>
          </a:ln>
        </p:spPr>
        <p:txBody>
          <a:bodyPr spcFirstLastPara="1" wrap="square" lIns="91425" tIns="91425" rIns="91425" bIns="91425" anchor="t" anchorCtr="0">
            <a:spAutoFit/>
          </a:bodyPr>
          <a:lstStyle/>
          <a:p>
            <a:r>
              <a:rPr lang="de" sz="1000" dirty="0">
                <a:solidFill>
                  <a:srgbClr val="1155CC"/>
                </a:solidFill>
                <a:latin typeface="Helvetica Neue"/>
                <a:ea typeface="Helvetica Neue"/>
                <a:cs typeface="Helvetica Neue"/>
                <a:sym typeface="Helvetica Neue"/>
              </a:rPr>
              <a:t>Please explain why you want to become a</a:t>
            </a:r>
            <a:r>
              <a:rPr lang="de" sz="1000" dirty="0">
                <a:solidFill>
                  <a:srgbClr val="1155CC"/>
                </a:solidFill>
                <a:latin typeface="Helvetica Neue"/>
                <a:sym typeface="Helvetica Neue"/>
              </a:rPr>
              <a:t> Global Allergy and Asthma Excellence Network ADCARE</a:t>
            </a:r>
            <a:r>
              <a:rPr lang="de" sz="1000" dirty="0">
                <a:solidFill>
                  <a:srgbClr val="1155CC"/>
                </a:solidFill>
                <a:latin typeface="Helvetica Neue"/>
                <a:ea typeface="Helvetica Neue"/>
                <a:cs typeface="Helvetica Neue"/>
                <a:sym typeface="Helvetica Neue"/>
              </a:rPr>
              <a:t>:</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13. Active recruitment of research funding and support for educational activities and</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     advocacy on atopic dermatitis</a:t>
            </a:r>
            <a:endParaRPr sz="1600" dirty="0">
              <a:solidFill>
                <a:srgbClr val="1155CC"/>
              </a:solidFill>
              <a:latin typeface="Helvetica Neue"/>
              <a:ea typeface="Helvetica Neue"/>
              <a:cs typeface="Helvetica Neue"/>
              <a:sym typeface="Helvetica Neue"/>
            </a:endParaRPr>
          </a:p>
        </p:txBody>
      </p:sp>
      <p:sp>
        <p:nvSpPr>
          <p:cNvPr id="294" name="Google Shape;294;p32"/>
          <p:cNvSpPr txBox="1">
            <a:spLocks noGrp="1"/>
          </p:cNvSpPr>
          <p:nvPr>
            <p:ph type="body" idx="1"/>
          </p:nvPr>
        </p:nvSpPr>
        <p:spPr>
          <a:xfrm>
            <a:off x="623400" y="1052475"/>
            <a:ext cx="7371972"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actively recruit extramural funding to support research, educational activities and/or advocacy on atopic dermatitis.</a:t>
            </a:r>
            <a:endParaRPr sz="800" dirty="0">
              <a:latin typeface="Helvetica Neue"/>
              <a:ea typeface="Helvetica Neue"/>
              <a:cs typeface="Helvetica Neue"/>
              <a:sym typeface="Helvetica Neue"/>
            </a:endParaRPr>
          </a:p>
        </p:txBody>
      </p:sp>
      <p:sp>
        <p:nvSpPr>
          <p:cNvPr id="295" name="Google Shape;295;p32"/>
          <p:cNvSpPr txBox="1"/>
          <p:nvPr/>
        </p:nvSpPr>
        <p:spPr>
          <a:xfrm>
            <a:off x="618050" y="4184880"/>
            <a:ext cx="395395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of application for or approval of funding.</a:t>
            </a:r>
            <a:endParaRPr sz="1200" i="1" dirty="0">
              <a:latin typeface="Helvetica Neue"/>
              <a:ea typeface="Helvetica Neue"/>
              <a:cs typeface="Helvetica Neue"/>
              <a:sym typeface="Helvetica Neue"/>
            </a:endParaRPr>
          </a:p>
        </p:txBody>
      </p:sp>
      <p:sp>
        <p:nvSpPr>
          <p:cNvPr id="296" name="Google Shape;296;p32"/>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98" name="Google Shape;298;p32"/>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Does the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actively recruit extramural funding to support research, educational activities, and/or advocacy in atopic dermatitis?</a:t>
            </a: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documentation of efforts to recruit funding (grant applications, donation programme)?</a:t>
            </a:r>
            <a:endParaRPr sz="1000" dirty="0"/>
          </a:p>
        </p:txBody>
      </p:sp>
      <p:sp>
        <p:nvSpPr>
          <p:cNvPr id="301" name="Google Shape;301;p32"/>
          <p:cNvSpPr/>
          <p:nvPr/>
        </p:nvSpPr>
        <p:spPr>
          <a:xfrm>
            <a:off x="7517575"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03" name="Google Shape;303;p32"/>
          <p:cNvSpPr/>
          <p:nvPr/>
        </p:nvSpPr>
        <p:spPr>
          <a:xfrm>
            <a:off x="6502150"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14. Support of the ADCARE network</a:t>
            </a:r>
            <a:endParaRPr sz="1600" dirty="0">
              <a:solidFill>
                <a:srgbClr val="1155CC"/>
              </a:solidFill>
              <a:latin typeface="Helvetica Neue"/>
              <a:ea typeface="Helvetica Neue"/>
              <a:cs typeface="Helvetica Neue"/>
              <a:sym typeface="Helvetica Neue"/>
            </a:endParaRP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Autofit/>
          </a:bodyPr>
          <a:lstStyle/>
          <a:p>
            <a:pPr marL="0" indent="0">
              <a:spcBef>
                <a:spcPts val="600"/>
              </a:spcBef>
              <a:spcAft>
                <a:spcPts val="1200"/>
              </a:spcAft>
              <a:buNone/>
            </a:pPr>
            <a:r>
              <a:rPr lang="de" sz="800" dirty="0">
                <a:solidFill>
                  <a:srgbClr val="000000"/>
                </a:solidFill>
                <a:latin typeface="Helvetica Neue"/>
                <a:ea typeface="Helvetica Neue"/>
                <a:cs typeface="Helvetica Neue"/>
                <a:sym typeface="Helvetica Neue"/>
              </a:rPr>
              <a:t>Training and </a:t>
            </a:r>
            <a:r>
              <a:rPr lang="de" sz="800" dirty="0" err="1">
                <a:solidFill>
                  <a:srgbClr val="000000"/>
                </a:solidFill>
                <a:latin typeface="Helvetica Neue"/>
                <a:ea typeface="Helvetica Neue"/>
                <a:cs typeface="Helvetica Neue"/>
                <a:sym typeface="Helvetica Neue"/>
              </a:rPr>
              <a:t>activities</a:t>
            </a:r>
            <a:r>
              <a:rPr lang="de" sz="800" dirty="0">
                <a:solidFill>
                  <a:srgbClr val="000000"/>
                </a:solidFill>
                <a:latin typeface="Helvetica Neue"/>
                <a:ea typeface="Helvetica Neue"/>
                <a:cs typeface="Helvetica Neue"/>
                <a:sym typeface="Helvetica Neue"/>
              </a:rPr>
              <a:t> in </a:t>
            </a:r>
            <a:r>
              <a:rPr lang="de" sz="800" dirty="0" err="1">
                <a:solidFill>
                  <a:srgbClr val="000000"/>
                </a:solidFill>
                <a:latin typeface="Helvetica Neue"/>
                <a:ea typeface="Helvetica Neue"/>
                <a:cs typeface="Helvetica Neue"/>
                <a:sym typeface="Helvetica Neue"/>
              </a:rPr>
              <a:t>auditing</a:t>
            </a:r>
            <a:r>
              <a:rPr lang="de" sz="800" dirty="0">
                <a:solidFill>
                  <a:srgbClr val="000000"/>
                </a:solidFill>
                <a:latin typeface="Helvetica Neue"/>
                <a:ea typeface="Helvetica Neue"/>
                <a:cs typeface="Helvetica Neue"/>
                <a:sym typeface="Helvetica Neue"/>
              </a:rPr>
              <a:t> and </a:t>
            </a:r>
            <a:r>
              <a:rPr lang="de" sz="800" dirty="0" err="1">
                <a:solidFill>
                  <a:srgbClr val="000000"/>
                </a:solidFill>
                <a:latin typeface="Helvetica Neue"/>
                <a:ea typeface="Helvetica Neue"/>
                <a:cs typeface="Helvetica Neue"/>
                <a:sym typeface="Helvetica Neue"/>
              </a:rPr>
              <a:t>certifying</a:t>
            </a:r>
            <a:r>
              <a:rPr lang="de" sz="800" dirty="0">
                <a:solidFill>
                  <a:srgbClr val="000000"/>
                </a:solidFill>
                <a:latin typeface="Helvetica Neue"/>
                <a:ea typeface="Helvetica Neue"/>
                <a:cs typeface="Helvetica Neue"/>
                <a:sym typeface="Helvetica Neue"/>
              </a:rPr>
              <a:t> ADCAREs and interaction with other ADCAREs.</a:t>
            </a:r>
            <a:endParaRPr sz="800" dirty="0">
              <a:latin typeface="Helvetica Neue"/>
              <a:ea typeface="Helvetica Neue"/>
              <a:cs typeface="Helvetica Neue"/>
              <a:sym typeface="Helvetica Neue"/>
            </a:endParaRPr>
          </a:p>
        </p:txBody>
      </p:sp>
      <p:sp>
        <p:nvSpPr>
          <p:cNvPr id="312" name="Google Shape;312;p33"/>
          <p:cNvSpPr txBox="1"/>
          <p:nvPr/>
        </p:nvSpPr>
        <p:spPr>
          <a:xfrm>
            <a:off x="868900" y="1588825"/>
            <a:ext cx="42999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dirty="0">
                <a:solidFill>
                  <a:srgbClr val="1155CC"/>
                </a:solidFill>
                <a:latin typeface="Helvetica Neue"/>
                <a:ea typeface="Helvetica Neue"/>
                <a:cs typeface="Helvetica Neue"/>
                <a:sym typeface="Helvetica Neue"/>
              </a:rPr>
              <a:t>Letter of intent </a:t>
            </a:r>
            <a:endParaRPr sz="1200" dirty="0">
              <a:solidFill>
                <a:srgbClr val="1155CC"/>
              </a:solidFill>
              <a:latin typeface="Helvetica Neue"/>
              <a:ea typeface="Helvetica Neue"/>
              <a:cs typeface="Helvetica Neue"/>
              <a:sym typeface="Helvetica Neue"/>
            </a:endParaRPr>
          </a:p>
        </p:txBody>
      </p:sp>
      <p:sp>
        <p:nvSpPr>
          <p:cNvPr id="313" name="Google Shape;313;p33"/>
          <p:cNvSpPr txBox="1"/>
          <p:nvPr/>
        </p:nvSpPr>
        <p:spPr>
          <a:xfrm>
            <a:off x="868900" y="2300343"/>
            <a:ext cx="5271600" cy="615523"/>
          </a:xfrm>
          <a:prstGeom prst="rect">
            <a:avLst/>
          </a:prstGeom>
          <a:noFill/>
          <a:ln>
            <a:noFill/>
          </a:ln>
        </p:spPr>
        <p:txBody>
          <a:bodyPr spcFirstLastPara="1" wrap="square" lIns="91425" tIns="91425" rIns="91425" bIns="91425" anchor="t" anchorCtr="0">
            <a:spAutoFit/>
          </a:bodyPr>
          <a:lstStyle/>
          <a:p>
            <a:pPr>
              <a:lnSpc>
                <a:spcPct val="115000"/>
              </a:lnSpc>
              <a:spcBef>
                <a:spcPts val="600"/>
              </a:spcBef>
            </a:pPr>
            <a:r>
              <a:rPr lang="de" sz="1000" b="1" dirty="0">
                <a:solidFill>
                  <a:schemeClr val="dk1"/>
                </a:solidFill>
                <a:latin typeface="Helvetica Neue"/>
                <a:ea typeface="Helvetica Neue"/>
                <a:cs typeface="Helvetica Neue"/>
                <a:sym typeface="Helvetica Neue"/>
              </a:rPr>
              <a:t>YES</a:t>
            </a:r>
            <a:r>
              <a:rPr lang="de" sz="1000" dirty="0">
                <a:solidFill>
                  <a:schemeClr val="dk1"/>
                </a:solidFill>
                <a:latin typeface="Helvetica Neue"/>
                <a:ea typeface="Helvetica Neue"/>
                <a:cs typeface="Helvetica Neue"/>
                <a:sym typeface="Helvetica Neue"/>
              </a:rPr>
              <a:t>, I, </a:t>
            </a:r>
            <a:r>
              <a:rPr lang="de" sz="1000" i="1" dirty="0">
                <a:solidFill>
                  <a:schemeClr val="dk1"/>
                </a:solidFill>
                <a:latin typeface="Helvetica Neue"/>
                <a:ea typeface="Helvetica Neue"/>
                <a:cs typeface="Helvetica Neue"/>
                <a:sym typeface="Helvetica Neue"/>
              </a:rPr>
              <a:t>(name)</a:t>
            </a:r>
            <a:r>
              <a:rPr lang="de" sz="1000" dirty="0">
                <a:solidFill>
                  <a:schemeClr val="dk1"/>
                </a:solidFill>
                <a:latin typeface="Helvetica Neue"/>
                <a:ea typeface="Helvetica Neue"/>
                <a:cs typeface="Helvetica Neue"/>
                <a:sym typeface="Helvetica Neue"/>
              </a:rPr>
              <a:t>, </a:t>
            </a:r>
            <a:r>
              <a:rPr lang="de" sz="1000" dirty="0">
                <a:solidFill>
                  <a:schemeClr val="dk1"/>
                </a:solidFill>
                <a:latin typeface="Helvetica Neue"/>
                <a:sym typeface="Helvetica Neue"/>
              </a:rPr>
              <a:t>head </a:t>
            </a:r>
            <a:r>
              <a:rPr lang="de" sz="1000" dirty="0" err="1">
                <a:solidFill>
                  <a:schemeClr val="dk1"/>
                </a:solidFill>
                <a:latin typeface="Helvetica Neue"/>
                <a:sym typeface="Helvetica Neue"/>
              </a:rPr>
              <a:t>of</a:t>
            </a:r>
            <a:r>
              <a:rPr lang="de" sz="1000" dirty="0">
                <a:solidFill>
                  <a:schemeClr val="dk1"/>
                </a:solidFill>
                <a:latin typeface="Helvetica Neue"/>
                <a:sym typeface="Helvetica Neue"/>
              </a:rPr>
              <a:t> </a:t>
            </a:r>
            <a:r>
              <a:rPr lang="de" sz="1000" dirty="0" err="1">
                <a:solidFill>
                  <a:schemeClr val="dk1"/>
                </a:solidFill>
                <a:latin typeface="Helvetica Neue"/>
                <a:sym typeface="Helvetica Neue"/>
              </a:rPr>
              <a:t>the</a:t>
            </a:r>
            <a:r>
              <a:rPr lang="de" sz="1000" dirty="0">
                <a:solidFill>
                  <a:schemeClr val="dk1"/>
                </a:solidFill>
                <a:latin typeface="Helvetica Neue"/>
                <a:sym typeface="Helvetica Neue"/>
              </a:rPr>
              <a:t> </a:t>
            </a:r>
            <a:r>
              <a:rPr lang="de" sz="1000" dirty="0" err="1">
                <a:solidFill>
                  <a:schemeClr val="dk1"/>
                </a:solidFill>
                <a:latin typeface="Helvetica Neue"/>
                <a:sym typeface="Helvetica Neue"/>
              </a:rPr>
              <a:t>centr</a:t>
            </a:r>
            <a:r>
              <a:rPr lang="de-DE" sz="1000" dirty="0">
                <a:solidFill>
                  <a:schemeClr val="dk1"/>
                </a:solidFill>
                <a:latin typeface="Helvetica Neue"/>
                <a:sym typeface="Helvetica Neue"/>
              </a:rPr>
              <a:t>e</a:t>
            </a:r>
            <a:r>
              <a:rPr lang="de" sz="1000" dirty="0">
                <a:solidFill>
                  <a:schemeClr val="dk1"/>
                </a:solidFill>
                <a:latin typeface="Helvetica Neue"/>
                <a:sym typeface="Helvetica Neue"/>
              </a:rPr>
              <a:t>, will </a:t>
            </a:r>
            <a:r>
              <a:rPr lang="en-US" sz="1000" dirty="0">
                <a:solidFill>
                  <a:schemeClr val="dk1"/>
                </a:solidFill>
                <a:latin typeface="Helvetica Neue"/>
              </a:rPr>
              <a:t>serve as an ADCARE auditor and contribute to other ADCARE network activities</a:t>
            </a:r>
            <a:endParaRPr sz="1000" dirty="0">
              <a:solidFill>
                <a:schemeClr val="dk1"/>
              </a:solidFill>
              <a:latin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15" name="Google Shape;315;p33"/>
          <p:cNvSpPr txBox="1"/>
          <p:nvPr/>
        </p:nvSpPr>
        <p:spPr>
          <a:xfrm>
            <a:off x="868900" y="3162800"/>
            <a:ext cx="5217900" cy="769411"/>
          </a:xfrm>
          <a:prstGeom prst="rect">
            <a:avLst/>
          </a:prstGeom>
          <a:noFill/>
          <a:ln>
            <a:noFill/>
          </a:ln>
        </p:spPr>
        <p:txBody>
          <a:bodyPr spcFirstLastPara="1" wrap="square" lIns="91425" tIns="91425" rIns="91425" bIns="91425" anchor="t" anchorCtr="0">
            <a:spAutoFit/>
          </a:bodyPr>
          <a:lstStyle/>
          <a:p>
            <a:pPr lvl="0">
              <a:lnSpc>
                <a:spcPct val="115000"/>
              </a:lnSpc>
              <a:spcBef>
                <a:spcPts val="600"/>
              </a:spcBef>
              <a:spcAft>
                <a:spcPts val="1200"/>
              </a:spcAft>
            </a:pPr>
            <a:r>
              <a:rPr lang="de" sz="1000" b="1" dirty="0">
                <a:solidFill>
                  <a:schemeClr val="dk1"/>
                </a:solidFill>
                <a:latin typeface="Helvetica Neue"/>
                <a:ea typeface="Helvetica Neue"/>
                <a:cs typeface="Helvetica Neue"/>
                <a:sym typeface="Helvetica Neue"/>
              </a:rPr>
              <a:t>YES</a:t>
            </a:r>
            <a:r>
              <a:rPr lang="de" sz="1000" dirty="0">
                <a:solidFill>
                  <a:schemeClr val="dk1"/>
                </a:solidFill>
                <a:latin typeface="Helvetica Neue"/>
                <a:ea typeface="Helvetica Neue"/>
                <a:cs typeface="Helvetica Neue"/>
                <a:sym typeface="Helvetica Neue"/>
              </a:rPr>
              <a:t>, I, </a:t>
            </a:r>
            <a:r>
              <a:rPr lang="de" sz="1000" i="1" dirty="0">
                <a:solidFill>
                  <a:schemeClr val="dk1"/>
                </a:solidFill>
                <a:latin typeface="Helvetica Neue"/>
                <a:ea typeface="Helvetica Neue"/>
                <a:cs typeface="Helvetica Neue"/>
                <a:sym typeface="Helvetica Neue"/>
              </a:rPr>
              <a:t>(name)</a:t>
            </a:r>
            <a:r>
              <a:rPr lang="de" sz="1000" dirty="0">
                <a:solidFill>
                  <a:schemeClr val="dk1"/>
                </a:solidFill>
                <a:latin typeface="Helvetica Neue"/>
                <a:ea typeface="Helvetica Neue"/>
                <a:cs typeface="Helvetica Neue"/>
                <a:sym typeface="Helvetica Neue"/>
              </a:rPr>
              <a:t>, deputy of the </a:t>
            </a:r>
            <a:r>
              <a:rPr lang="de" sz="1000" dirty="0" err="1">
                <a:solidFill>
                  <a:schemeClr val="dk1"/>
                </a:solidFill>
                <a:latin typeface="Helvetica Neue"/>
                <a:ea typeface="Helvetica Neue"/>
                <a:cs typeface="Helvetica Neue"/>
                <a:sym typeface="Helvetica Neue"/>
              </a:rPr>
              <a:t>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a:t>
            </a:r>
            <a:r>
              <a:rPr lang="de" sz="1000" dirty="0">
                <a:solidFill>
                  <a:schemeClr val="dk1"/>
                </a:solidFill>
                <a:latin typeface="Helvetica Neue"/>
                <a:sym typeface="Helvetica Neue"/>
              </a:rPr>
              <a:t>will </a:t>
            </a:r>
            <a:r>
              <a:rPr lang="en-US" sz="1000" dirty="0">
                <a:solidFill>
                  <a:schemeClr val="dk1"/>
                </a:solidFill>
                <a:latin typeface="Helvetica Neue"/>
              </a:rPr>
              <a:t>serve as an ADCARE auditor and contribute to other ADCARE network activities</a:t>
            </a:r>
            <a:endParaRPr dirty="0">
              <a:solidFill>
                <a:schemeClr val="dk1"/>
              </a:solidFill>
            </a:endParaRPr>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15. “Never give up” attitude</a:t>
            </a:r>
            <a:endParaRPr sz="1600" dirty="0">
              <a:solidFill>
                <a:srgbClr val="1155CC"/>
              </a:solidFill>
              <a:latin typeface="Helvetica Neue"/>
              <a:ea typeface="Helvetica Neue"/>
              <a:cs typeface="Helvetica Neue"/>
              <a:sym typeface="Helvetica Neue"/>
            </a:endParaRP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Staff needs to exhibit high motivation to help atopic dermatitis patients and show understanding that they may be the last resort of patients. Staff needs to convey to patients, that they are in good care and that the Centre will help them, however</a:t>
            </a:r>
            <a:r>
              <a:rPr lang="de-DE" sz="800" dirty="0">
                <a:solidFill>
                  <a:schemeClr val="dk1"/>
                </a:solidFill>
                <a:latin typeface="Helvetica Neue"/>
              </a:rPr>
              <a:t> </a:t>
            </a:r>
            <a:r>
              <a:rPr lang="en-US" sz="800" dirty="0">
                <a:solidFill>
                  <a:schemeClr val="dk1"/>
                </a:solidFill>
                <a:latin typeface="Helvetica Neue"/>
              </a:rPr>
              <a:t>hard this may be. </a:t>
            </a:r>
            <a:endParaRPr dirty="0">
              <a:latin typeface="Helvetica Neue" panose="020B0604020202020204" charset="0"/>
              <a:ea typeface="Helvetica Neue"/>
              <a:cs typeface="Helvetica Neue"/>
              <a:sym typeface="Helvetica Neue"/>
            </a:endParaRPr>
          </a:p>
        </p:txBody>
      </p:sp>
      <p:sp>
        <p:nvSpPr>
          <p:cNvPr id="323" name="Google Shape;323;p34"/>
          <p:cNvSpPr/>
          <p:nvPr/>
        </p:nvSpPr>
        <p:spPr>
          <a:xfrm>
            <a:off x="7517575"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25" name="Google Shape;325;p34"/>
          <p:cNvSpPr/>
          <p:nvPr/>
        </p:nvSpPr>
        <p:spPr>
          <a:xfrm>
            <a:off x="6502150"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27" name="Google Shape;327;p34"/>
          <p:cNvSpPr txBox="1"/>
          <p:nvPr/>
        </p:nvSpPr>
        <p:spPr>
          <a:xfrm>
            <a:off x="3942213" y="2865289"/>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Never give up attitude</a:t>
            </a:r>
            <a:endParaRPr sz="1000" dirty="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Management</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Autofit/>
          </a:bodyPr>
          <a:lstStyle/>
          <a:p>
            <a:pPr lvl="0">
              <a:buSzPts val="990"/>
            </a:pPr>
            <a:r>
              <a:rPr lang="de" sz="1600" dirty="0">
                <a:solidFill>
                  <a:srgbClr val="1155CC"/>
                </a:solidFill>
                <a:latin typeface="Helvetica Neue"/>
                <a:ea typeface="Helvetica Neue"/>
                <a:cs typeface="Helvetica Neue"/>
                <a:sym typeface="Helvetica Neue"/>
              </a:rPr>
              <a:t>16. </a:t>
            </a:r>
            <a:r>
              <a:rPr lang="en-US" sz="1600" dirty="0">
                <a:solidFill>
                  <a:srgbClr val="1155CC"/>
                </a:solidFill>
                <a:latin typeface="Helvetica Neue"/>
              </a:rPr>
              <a:t>Knowledge of and adherence to the national and international atopic dermatitis guidelines.</a:t>
            </a:r>
            <a:endParaRPr sz="1600" dirty="0">
              <a:solidFill>
                <a:srgbClr val="1155CC"/>
              </a:solidFill>
              <a:latin typeface="Helvetica Neue"/>
              <a:sym typeface="Helvetica Neue"/>
            </a:endParaRPr>
          </a:p>
        </p:txBody>
      </p:sp>
      <p:sp>
        <p:nvSpPr>
          <p:cNvPr id="338" name="Google Shape;338;p36"/>
          <p:cNvSpPr txBox="1">
            <a:spLocks noGrp="1"/>
          </p:cNvSpPr>
          <p:nvPr>
            <p:ph type="body" idx="1"/>
          </p:nvPr>
        </p:nvSpPr>
        <p:spPr>
          <a:xfrm>
            <a:off x="689325" y="845624"/>
            <a:ext cx="7014600" cy="633900"/>
          </a:xfrm>
          <a:prstGeom prst="rect">
            <a:avLst/>
          </a:prstGeom>
        </p:spPr>
        <p:txBody>
          <a:bodyPr spcFirstLastPara="1" wrap="square" lIns="91425" tIns="91425" rIns="91425" bIns="91425" anchor="t" anchorCtr="0">
            <a:noAutofit/>
          </a:bodyPr>
          <a:lstStyle/>
          <a:p>
            <a:pPr marL="0" indent="0">
              <a:buClr>
                <a:srgbClr val="000000"/>
              </a:buClr>
              <a:buSzPts val="1018"/>
              <a:buNone/>
            </a:pPr>
            <a:r>
              <a:rPr lang="en-US" sz="800" dirty="0">
                <a:solidFill>
                  <a:schemeClr val="dk1"/>
                </a:solidFill>
                <a:latin typeface="Helvetica Neue"/>
              </a:rPr>
              <a:t>All Centre staff members need to know the current version of the national and international guideline, if available. Centre approach to atopic dermatitis needs to be based on guideline recommendations.</a:t>
            </a:r>
            <a:endParaRPr sz="800" dirty="0">
              <a:solidFill>
                <a:schemeClr val="dk1"/>
              </a:solidFill>
              <a:latin typeface="Helvetica Neue"/>
              <a:sym typeface="Helvetica Neue"/>
            </a:endParaRPr>
          </a:p>
        </p:txBody>
      </p:sp>
      <p:sp>
        <p:nvSpPr>
          <p:cNvPr id="339" name="Google Shape;339;p36"/>
          <p:cNvSpPr txBox="1"/>
          <p:nvPr/>
        </p:nvSpPr>
        <p:spPr>
          <a:xfrm>
            <a:off x="689325" y="1396650"/>
            <a:ext cx="4476900" cy="182354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Deliverables</a:t>
            </a:r>
            <a:endParaRPr sz="1000" dirty="0">
              <a:solidFill>
                <a:srgbClr val="1155CC"/>
              </a:solidFill>
              <a:latin typeface="Helvetica Neue"/>
              <a:ea typeface="Helvetica Neue"/>
              <a:cs typeface="Helvetica Neue"/>
              <a:sym typeface="Helvetica Neue"/>
            </a:endParaRPr>
          </a:p>
          <a:p>
            <a:endParaRPr lang="en-US" sz="1000" dirty="0">
              <a:solidFill>
                <a:schemeClr val="dk1"/>
              </a:solidFill>
              <a:latin typeface="Helvetica Neue"/>
            </a:endParaRPr>
          </a:p>
          <a:p>
            <a:r>
              <a:rPr lang="en-US" sz="1000" dirty="0">
                <a:solidFill>
                  <a:schemeClr val="dk1"/>
                </a:solidFill>
                <a:latin typeface="Helvetica Neue"/>
              </a:rPr>
              <a:t>Is at least one national or international atopic dermatitis guideline in the most recent version present (paper / electronic version)?</a:t>
            </a:r>
          </a:p>
          <a:p>
            <a:endParaRPr lang="de-DE" sz="1000" dirty="0">
              <a:solidFill>
                <a:schemeClr val="dk1"/>
              </a:solidFill>
              <a:latin typeface="Helvetica Neue"/>
            </a:endParaRPr>
          </a:p>
          <a:p>
            <a:r>
              <a:rPr lang="en-US" sz="1000" dirty="0">
                <a:solidFill>
                  <a:schemeClr val="dk1"/>
                </a:solidFill>
                <a:latin typeface="Helvetica Neue"/>
              </a:rPr>
              <a:t>Can </a:t>
            </a:r>
            <a:r>
              <a:rPr lang="en-US" sz="1000" dirty="0" err="1">
                <a:solidFill>
                  <a:schemeClr val="dk1"/>
                </a:solidFill>
                <a:latin typeface="Helvetica Neue"/>
              </a:rPr>
              <a:t>centre</a:t>
            </a:r>
            <a:r>
              <a:rPr lang="en-US" sz="1000" dirty="0">
                <a:solidFill>
                  <a:schemeClr val="dk1"/>
                </a:solidFill>
                <a:latin typeface="Helvetica Neue"/>
              </a:rPr>
              <a:t> staff answer questions on the atopic dermatitis guideline recommendations?</a:t>
            </a:r>
          </a:p>
          <a:p>
            <a:endParaRPr lang="de-DE" sz="1000" dirty="0">
              <a:solidFill>
                <a:schemeClr val="dk1"/>
              </a:solidFill>
              <a:latin typeface="Helvetica Neue"/>
            </a:endParaRPr>
          </a:p>
          <a:p>
            <a:r>
              <a:rPr lang="en-US" sz="1000" dirty="0">
                <a:solidFill>
                  <a:schemeClr val="dk1"/>
                </a:solidFill>
                <a:latin typeface="Helvetica Neue"/>
              </a:rPr>
              <a:t>Can </a:t>
            </a:r>
            <a:r>
              <a:rPr lang="en-US" sz="1000" dirty="0" err="1">
                <a:solidFill>
                  <a:schemeClr val="dk1"/>
                </a:solidFill>
                <a:latin typeface="Helvetica Neue"/>
              </a:rPr>
              <a:t>centre</a:t>
            </a:r>
            <a:r>
              <a:rPr lang="en-US" sz="1000" dirty="0">
                <a:solidFill>
                  <a:schemeClr val="dk1"/>
                </a:solidFill>
                <a:latin typeface="Helvetica Neue"/>
              </a:rPr>
              <a:t> physicians show, by use of a patient file, that management decision are in accordance with guideline</a:t>
            </a:r>
            <a:r>
              <a:rPr lang="de-DE" sz="1000" dirty="0">
                <a:solidFill>
                  <a:schemeClr val="dk1"/>
                </a:solidFill>
                <a:latin typeface="Helvetica Neue"/>
              </a:rPr>
              <a:t> </a:t>
            </a:r>
            <a:r>
              <a:rPr lang="en-US" sz="1000" dirty="0">
                <a:solidFill>
                  <a:schemeClr val="dk1"/>
                </a:solidFill>
                <a:latin typeface="Helvetica Neue"/>
              </a:rPr>
              <a:t>recommendations?</a:t>
            </a:r>
            <a:endParaRPr sz="1000" dirty="0">
              <a:solidFill>
                <a:schemeClr val="dk1"/>
              </a:solidFill>
              <a:latin typeface="Helvetica Neue"/>
              <a:sym typeface="Helvetica Neue"/>
            </a:endParaRPr>
          </a:p>
        </p:txBody>
      </p:sp>
      <p:sp>
        <p:nvSpPr>
          <p:cNvPr id="340" name="Google Shape;340;p36"/>
          <p:cNvSpPr txBox="1"/>
          <p:nvPr/>
        </p:nvSpPr>
        <p:spPr>
          <a:xfrm>
            <a:off x="767563" y="3997998"/>
            <a:ext cx="447690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a photo from a patient file that exemplifies that patient management is based on guideline recommendations.</a:t>
            </a:r>
            <a:endParaRPr sz="1200" i="1" dirty="0">
              <a:latin typeface="Helvetica Neue"/>
              <a:ea typeface="Helvetica Neue"/>
              <a:cs typeface="Helvetica Neue"/>
              <a:sym typeface="Helvetica Neue"/>
            </a:endParaRPr>
          </a:p>
        </p:txBody>
      </p:sp>
      <p:sp>
        <p:nvSpPr>
          <p:cNvPr id="341" name="Google Shape;341;p36"/>
          <p:cNvSpPr/>
          <p:nvPr/>
        </p:nvSpPr>
        <p:spPr>
          <a:xfrm>
            <a:off x="75937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2" name="Google Shape;342;p36"/>
          <p:cNvSpPr txBox="1"/>
          <p:nvPr/>
        </p:nvSpPr>
        <p:spPr>
          <a:xfrm>
            <a:off x="6005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3" name="Google Shape;343;p36"/>
          <p:cNvSpPr/>
          <p:nvPr/>
        </p:nvSpPr>
        <p:spPr>
          <a:xfrm>
            <a:off x="65783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4" name="Google Shape;344;p36"/>
          <p:cNvSpPr txBox="1"/>
          <p:nvPr/>
        </p:nvSpPr>
        <p:spPr>
          <a:xfrm>
            <a:off x="7074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5" name="Google Shape;345;p36"/>
          <p:cNvSpPr/>
          <p:nvPr/>
        </p:nvSpPr>
        <p:spPr>
          <a:xfrm>
            <a:off x="7593775"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6" name="Google Shape;346;p36"/>
          <p:cNvSpPr txBox="1"/>
          <p:nvPr/>
        </p:nvSpPr>
        <p:spPr>
          <a:xfrm>
            <a:off x="6005525"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347" name="Google Shape;347;p36"/>
          <p:cNvSpPr/>
          <p:nvPr/>
        </p:nvSpPr>
        <p:spPr>
          <a:xfrm>
            <a:off x="6578350"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8" name="Google Shape;348;p36"/>
          <p:cNvSpPr txBox="1"/>
          <p:nvPr/>
        </p:nvSpPr>
        <p:spPr>
          <a:xfrm>
            <a:off x="7074500"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9" name="Google Shape;349;p36"/>
          <p:cNvSpPr/>
          <p:nvPr/>
        </p:nvSpPr>
        <p:spPr>
          <a:xfrm>
            <a:off x="7593775"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0" name="Google Shape;350;p36"/>
          <p:cNvSpPr txBox="1"/>
          <p:nvPr/>
        </p:nvSpPr>
        <p:spPr>
          <a:xfrm>
            <a:off x="6005525"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51" name="Google Shape;351;p36"/>
          <p:cNvSpPr/>
          <p:nvPr/>
        </p:nvSpPr>
        <p:spPr>
          <a:xfrm>
            <a:off x="6578350"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2" name="Google Shape;352;p36"/>
          <p:cNvSpPr txBox="1"/>
          <p:nvPr/>
        </p:nvSpPr>
        <p:spPr>
          <a:xfrm>
            <a:off x="7074500"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dirty="0">
                <a:solidFill>
                  <a:srgbClr val="1155CC"/>
                </a:solidFill>
                <a:latin typeface="Helvetica Neue"/>
                <a:ea typeface="Helvetica Neue"/>
                <a:cs typeface="Helvetica Neue"/>
                <a:sym typeface="Helvetica Neue"/>
              </a:rPr>
              <a:t>17. Knowledge and use of current nomenclature and classification of </a:t>
            </a:r>
            <a:r>
              <a:rPr lang="de-DE" sz="1600" dirty="0">
                <a:solidFill>
                  <a:srgbClr val="1155CC"/>
                </a:solidFill>
                <a:latin typeface="Helvetica Neue"/>
                <a:ea typeface="Helvetica Neue"/>
                <a:cs typeface="Helvetica Neue"/>
                <a:sym typeface="Helvetica Neue"/>
              </a:rPr>
              <a:t>atopic dermatitis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1600" dirty="0">
              <a:solidFill>
                <a:srgbClr val="1155CC"/>
              </a:solidFill>
              <a:latin typeface="Helvetica Neue"/>
              <a:ea typeface="Helvetica Neue"/>
              <a:cs typeface="Helvetica Neue"/>
              <a:sym typeface="Helvetica Neue"/>
            </a:endParaRPr>
          </a:p>
        </p:txBody>
      </p:sp>
      <p:sp>
        <p:nvSpPr>
          <p:cNvPr id="359" name="Google Shape;359;p37"/>
          <p:cNvSpPr txBox="1"/>
          <p:nvPr/>
        </p:nvSpPr>
        <p:spPr>
          <a:xfrm>
            <a:off x="720325" y="134252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that staff uses current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nomenclature and classification, e.g. by interview and/or patient file review?</a:t>
            </a:r>
            <a:endParaRPr dirty="0">
              <a:latin typeface="Helvetica Neue"/>
              <a:ea typeface="Helvetica Neue"/>
              <a:cs typeface="Helvetica Neue"/>
              <a:sym typeface="Helvetica Neue"/>
            </a:endParaRPr>
          </a:p>
        </p:txBody>
      </p:sp>
      <p:sp>
        <p:nvSpPr>
          <p:cNvPr id="360" name="Google Shape;360;p37"/>
          <p:cNvSpPr txBox="1"/>
          <p:nvPr/>
        </p:nvSpPr>
        <p:spPr>
          <a:xfrm>
            <a:off x="827632" y="4414625"/>
            <a:ext cx="374436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of a patient file which shows </a:t>
            </a:r>
            <a:endParaRPr sz="1200" i="1" dirty="0">
              <a:solidFill>
                <a:schemeClr val="dk1"/>
              </a:solidFill>
              <a:latin typeface="Helvetica Neue"/>
              <a:ea typeface="Helvetica Neue"/>
              <a:cs typeface="Helvetica Neue"/>
              <a:sym typeface="Helvetica Neue"/>
            </a:endParaRPr>
          </a:p>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the diagnosis of the patient.</a:t>
            </a:r>
            <a:endParaRPr sz="1200" i="1" dirty="0">
              <a:solidFill>
                <a:schemeClr val="dk1"/>
              </a:solidFill>
              <a:latin typeface="Helvetica Neue"/>
              <a:ea typeface="Helvetica Neue"/>
              <a:cs typeface="Helvetica Neue"/>
              <a:sym typeface="Helvetica Neue"/>
            </a:endParaRP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65" name="Google Shape;365;p37"/>
          <p:cNvSpPr txBox="1"/>
          <p:nvPr/>
        </p:nvSpPr>
        <p:spPr>
          <a:xfrm>
            <a:off x="641325" y="823250"/>
            <a:ext cx="68436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800" dirty="0">
                <a:solidFill>
                  <a:schemeClr val="dk1"/>
                </a:solidFill>
                <a:latin typeface="Helvetica Neue"/>
                <a:ea typeface="Helvetica Neue"/>
                <a:cs typeface="Helvetica Neue"/>
                <a:sym typeface="Helvetica Neue"/>
              </a:rPr>
              <a:t>Cent</a:t>
            </a:r>
            <a:r>
              <a:rPr lang="de-DE" sz="800" dirty="0" err="1">
                <a:solidFill>
                  <a:schemeClr val="dk1"/>
                </a:solidFill>
                <a:latin typeface="Helvetica Neue"/>
                <a:ea typeface="Helvetica Neue"/>
                <a:cs typeface="Helvetica Neue"/>
                <a:sym typeface="Helvetica Neue"/>
              </a:rPr>
              <a:t>re</a:t>
            </a:r>
            <a:r>
              <a:rPr lang="de-DE" sz="800" dirty="0">
                <a:solidFill>
                  <a:schemeClr val="dk1"/>
                </a:solidFill>
                <a:latin typeface="Helvetica Neue"/>
                <a:ea typeface="Helvetica Neue"/>
                <a:cs typeface="Helvetica Neue"/>
                <a:sym typeface="Helvetica Neue"/>
              </a:rPr>
              <a:t> </a:t>
            </a:r>
            <a:r>
              <a:rPr lang="de" sz="800" dirty="0">
                <a:solidFill>
                  <a:schemeClr val="dk1"/>
                </a:solidFill>
                <a:latin typeface="Helvetica Neue"/>
                <a:ea typeface="Helvetica Neue"/>
                <a:cs typeface="Helvetica Neue"/>
                <a:sym typeface="Helvetica Neue"/>
              </a:rPr>
              <a:t>staff needs to know and use the current </a:t>
            </a:r>
            <a:r>
              <a:rPr lang="de-DE" sz="800" dirty="0">
                <a:solidFill>
                  <a:schemeClr val="dk1"/>
                </a:solidFill>
                <a:latin typeface="Helvetica Neue"/>
                <a:ea typeface="Helvetica Neue"/>
                <a:cs typeface="Helvetica Neue"/>
                <a:sym typeface="Helvetica Neue"/>
              </a:rPr>
              <a:t>atopic dermatitis</a:t>
            </a:r>
            <a:r>
              <a:rPr lang="de" sz="800" dirty="0">
                <a:solidFill>
                  <a:schemeClr val="dk1"/>
                </a:solidFill>
                <a:latin typeface="Helvetica Neue"/>
                <a:ea typeface="Helvetica Neue"/>
                <a:cs typeface="Helvetica Neue"/>
                <a:sym typeface="Helvetica Neue"/>
              </a:rPr>
              <a:t> classification and nomenclature. </a:t>
            </a:r>
            <a:endParaRPr sz="800" dirty="0">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18. Knowledge and use of guided history taking/anamnesis </a:t>
            </a:r>
            <a:endParaRPr sz="1600">
              <a:solidFill>
                <a:srgbClr val="1155CC"/>
              </a:solidFill>
              <a:latin typeface="Helvetica Neue"/>
              <a:ea typeface="Helvetica Neue"/>
              <a:cs typeface="Helvetica Neue"/>
              <a:sym typeface="Helvetica Neue"/>
            </a:endParaRP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3200" dirty="0">
                <a:solidFill>
                  <a:schemeClr val="dk1"/>
                </a:solidFill>
                <a:latin typeface="Helvetica Neue"/>
                <a:ea typeface="Helvetica Neue"/>
                <a:cs typeface="Helvetica Neue"/>
                <a:sym typeface="Helvetica Neue"/>
              </a:rPr>
              <a:t>Structured history taking by centr</a:t>
            </a:r>
            <a:r>
              <a:rPr lang="de-DE" sz="3200" dirty="0">
                <a:solidFill>
                  <a:schemeClr val="dk1"/>
                </a:solidFill>
                <a:latin typeface="Helvetica Neue"/>
                <a:ea typeface="Helvetica Neue"/>
                <a:cs typeface="Helvetica Neue"/>
                <a:sym typeface="Helvetica Neue"/>
              </a:rPr>
              <a:t>e</a:t>
            </a:r>
            <a:r>
              <a:rPr lang="de" sz="3200" dirty="0">
                <a:solidFill>
                  <a:schemeClr val="dk1"/>
                </a:solidFill>
                <a:latin typeface="Helvetica Neue"/>
                <a:ea typeface="Helvetica Neue"/>
                <a:cs typeface="Helvetica Neue"/>
                <a:sym typeface="Helvetica Neue"/>
              </a:rPr>
              <a:t> physicians is essential and a checklist can facilitate this</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373" name="Google Shape;373;p38"/>
          <p:cNvSpPr txBox="1"/>
          <p:nvPr/>
        </p:nvSpPr>
        <p:spPr>
          <a:xfrm>
            <a:off x="719575" y="1400200"/>
            <a:ext cx="39558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a checklist for history? (Needs to be present and used as evidenced by interview or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patient file review.)</a:t>
            </a:r>
            <a:endParaRPr dirty="0">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dirty="0">
                <a:solidFill>
                  <a:schemeClr val="dk1"/>
                </a:solidFill>
                <a:latin typeface="Helvetica Neue"/>
                <a:ea typeface="Helvetica Neue"/>
                <a:cs typeface="Helvetica Neue"/>
                <a:sym typeface="Helvetica Neue"/>
              </a:rPr>
              <a:t>Please provide a photo of your checklist for history taking in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patients or provide the checklist itself.</a:t>
            </a:r>
            <a:endParaRPr sz="1000" dirty="0">
              <a:solidFill>
                <a:schemeClr val="dk1"/>
              </a:solidFill>
              <a:latin typeface="Helvetica Neue"/>
              <a:ea typeface="Helvetica Neue"/>
              <a:cs typeface="Helvetica Neue"/>
              <a:sym typeface="Helvetica Neue"/>
            </a:endParaRPr>
          </a:p>
        </p:txBody>
      </p:sp>
      <p:sp>
        <p:nvSpPr>
          <p:cNvPr id="375" name="Google Shape;375;p38"/>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77" name="Google Shape;377;p38"/>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19. Knowledge and use of differential diagnostic algorithm</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4" y="776225"/>
            <a:ext cx="7515659" cy="604500"/>
          </a:xfrm>
          <a:prstGeom prst="rect">
            <a:avLst/>
          </a:prstGeom>
        </p:spPr>
        <p:txBody>
          <a:bodyPr spcFirstLastPara="1" wrap="square" lIns="91425" tIns="91425" rIns="91425" bIns="91425" anchor="t" anchorCtr="0">
            <a:noAutofit/>
          </a:bodyPr>
          <a:lstStyle/>
          <a:p>
            <a:pPr marL="0" indent="0">
              <a:lnSpc>
                <a:spcPct val="100000"/>
              </a:lnSpc>
              <a:buClr>
                <a:srgbClr val="000000"/>
              </a:buClr>
              <a:buNone/>
            </a:pPr>
            <a:r>
              <a:rPr lang="en-US" sz="800" dirty="0">
                <a:solidFill>
                  <a:schemeClr val="dk1"/>
                </a:solidFill>
                <a:latin typeface="Helvetica Neue"/>
              </a:rPr>
              <a:t>Centre physicians need to be aware of the differential diagnoses of atopic dermatitis and know how not to miss them.</a:t>
            </a:r>
            <a:endParaRPr sz="800" dirty="0">
              <a:solidFill>
                <a:schemeClr val="dk1"/>
              </a:solidFill>
              <a:latin typeface="Helvetica Neue"/>
              <a:sym typeface="Helvetica Neue"/>
            </a:endParaRPr>
          </a:p>
        </p:txBody>
      </p:sp>
      <p:sp>
        <p:nvSpPr>
          <p:cNvPr id="386" name="Google Shape;386;p39"/>
          <p:cNvSpPr txBox="1"/>
          <p:nvPr/>
        </p:nvSpPr>
        <p:spPr>
          <a:xfrm>
            <a:off x="804475" y="1440925"/>
            <a:ext cx="3606300" cy="9771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a:buSzPts val="1800"/>
            </a:pPr>
            <a:r>
              <a:rPr lang="en-US" sz="1000" dirty="0">
                <a:solidFill>
                  <a:schemeClr val="dk1"/>
                </a:solidFill>
                <a:latin typeface="Helvetica Neue"/>
              </a:rPr>
              <a:t>Differential diagnostic knowledge needs to be present and used as evidenced by interview or atopic dermatitis patient file</a:t>
            </a:r>
            <a:r>
              <a:rPr lang="de-DE" sz="1000" dirty="0">
                <a:solidFill>
                  <a:schemeClr val="dk1"/>
                </a:solidFill>
                <a:latin typeface="Helvetica Neue"/>
              </a:rPr>
              <a:t> r</a:t>
            </a:r>
            <a:r>
              <a:rPr lang="en-US" sz="1000" dirty="0" err="1">
                <a:solidFill>
                  <a:schemeClr val="dk1"/>
                </a:solidFill>
                <a:latin typeface="Helvetica Neue"/>
              </a:rPr>
              <a:t>eview</a:t>
            </a:r>
            <a:r>
              <a:rPr lang="en-US" sz="1000" dirty="0">
                <a:solidFill>
                  <a:schemeClr val="dk1"/>
                </a:solidFill>
                <a:latin typeface="Helvetica Neue"/>
              </a:rPr>
              <a:t>?</a:t>
            </a:r>
            <a:endParaRPr sz="1000" dirty="0">
              <a:solidFill>
                <a:schemeClr val="dk1"/>
              </a:solidFill>
              <a:latin typeface="Helvetica Neue"/>
              <a:sym typeface="Helvetica Neue"/>
            </a:endParaRPr>
          </a:p>
        </p:txBody>
      </p:sp>
      <p:sp>
        <p:nvSpPr>
          <p:cNvPr id="387" name="Google Shape;387;p39"/>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89" name="Google Shape;389;p39"/>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20. Standardized assessments and monitoring of disease activity, impact and control</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      of disease</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444675"/>
          </a:xfrm>
          <a:prstGeom prst="rect">
            <a:avLst/>
          </a:prstGeom>
        </p:spPr>
        <p:txBody>
          <a:bodyPr spcFirstLastPara="1" wrap="square" lIns="91425" tIns="91425" rIns="91425" bIns="91425" anchor="t" anchorCtr="0">
            <a:normAutofit lnSpcReduction="10000"/>
          </a:bodyPr>
          <a:lstStyle/>
          <a:p>
            <a:pPr marL="114300" indent="0">
              <a:buNone/>
            </a:pPr>
            <a:r>
              <a:rPr lang="en-US" sz="800" dirty="0">
                <a:solidFill>
                  <a:srgbClr val="000000"/>
                </a:solidFill>
                <a:latin typeface="Helvetica Neue"/>
              </a:rPr>
              <a:t>The use of instruments for assessing disease activity, impact and control allows for standardized measurements and monitoring of patients can help to optimize atopic dermatitis management.</a:t>
            </a:r>
            <a:endParaRPr sz="800" dirty="0">
              <a:solidFill>
                <a:srgbClr val="000000"/>
              </a:solidFill>
              <a:latin typeface="Helvetica Neue"/>
              <a:sym typeface="Helvetica Neue"/>
            </a:endParaRPr>
          </a:p>
        </p:txBody>
      </p:sp>
      <p:sp>
        <p:nvSpPr>
          <p:cNvPr id="397" name="Google Shape;397;p40"/>
          <p:cNvSpPr/>
          <p:nvPr/>
        </p:nvSpPr>
        <p:spPr>
          <a:xfrm>
            <a:off x="6420575"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99" name="Google Shape;399;p40"/>
          <p:cNvSpPr/>
          <p:nvPr/>
        </p:nvSpPr>
        <p:spPr>
          <a:xfrm>
            <a:off x="5405150"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marL="0" lvl="0" indent="0" algn="l" rtl="0">
              <a:spcBef>
                <a:spcPts val="0"/>
              </a:spcBef>
              <a:spcAft>
                <a:spcPts val="0"/>
              </a:spcAft>
              <a:buNone/>
            </a:pPr>
            <a:r>
              <a:rPr lang="de" sz="1000" dirty="0">
                <a:latin typeface="Helvetica Neue"/>
                <a:ea typeface="Helvetica Neue"/>
                <a:cs typeface="Helvetica Neue"/>
                <a:sym typeface="Helvetica Neue"/>
              </a:rPr>
              <a:t>Do you use tools to assess disease activity?</a:t>
            </a:r>
            <a:endParaRPr sz="1000" dirty="0">
              <a:latin typeface="Helvetica Neue"/>
              <a:ea typeface="Helvetica Neue"/>
              <a:cs typeface="Helvetica Neue"/>
              <a:sym typeface="Helvetica Neue"/>
            </a:endParaRPr>
          </a:p>
        </p:txBody>
      </p:sp>
      <p:graphicFrame>
        <p:nvGraphicFramePr>
          <p:cNvPr id="402" name="Google Shape;402;p40"/>
          <p:cNvGraphicFramePr/>
          <p:nvPr>
            <p:extLst>
              <p:ext uri="{D42A27DB-BD31-4B8C-83A1-F6EECF244321}">
                <p14:modId xmlns:p14="http://schemas.microsoft.com/office/powerpoint/2010/main" val="1597447177"/>
              </p:ext>
            </p:extLst>
          </p:nvPr>
        </p:nvGraphicFramePr>
        <p:xfrm>
          <a:off x="818575" y="2187300"/>
          <a:ext cx="7239600" cy="2788740"/>
        </p:xfrm>
        <a:graphic>
          <a:graphicData uri="http://schemas.openxmlformats.org/drawingml/2006/table">
            <a:tbl>
              <a:tblPr>
                <a:noFill/>
                <a:tableStyleId>{F50D1D8A-4896-4D42-BC95-2E5DB4B98F3A}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de" sz="1000" b="0" i="0" u="none" strike="noStrike" cap="none" dirty="0">
                          <a:solidFill>
                            <a:srgbClr val="1155CC"/>
                          </a:solidFill>
                          <a:latin typeface="Helvetica Neue"/>
                          <a:ea typeface="Helvetica Neue"/>
                          <a:cs typeface="Helvetica Neue"/>
                          <a:sym typeface="Helvetica Neue"/>
                        </a:rPr>
                        <a:t>Please provide the names of PRO/</a:t>
                      </a:r>
                      <a:r>
                        <a:rPr lang="de-DE" sz="1000" b="0" i="0" u="none" strike="noStrike" cap="none" dirty="0">
                          <a:solidFill>
                            <a:srgbClr val="1155CC"/>
                          </a:solidFill>
                          <a:latin typeface="Helvetica Neue"/>
                          <a:ea typeface="Helvetica Neue"/>
                          <a:cs typeface="Helvetica Neue"/>
                          <a:sym typeface="Helvetica Neue"/>
                        </a:rPr>
                        <a:t>CRO (e.g. </a:t>
                      </a:r>
                      <a:r>
                        <a:rPr lang="en-US" sz="1000" b="0" i="0" u="none" strike="noStrike" cap="none" dirty="0">
                          <a:solidFill>
                            <a:srgbClr val="1155CC"/>
                          </a:solidFill>
                          <a:latin typeface="Helvetica Neue"/>
                          <a:ea typeface="Arial"/>
                          <a:cs typeface="Arial"/>
                          <a:sym typeface="Arial"/>
                        </a:rPr>
                        <a:t>EASI1,, SCORAD2, IGA/PGA3, DLQI4)</a:t>
                      </a:r>
                      <a:r>
                        <a:rPr lang="de" sz="1000" b="0" i="0" u="none" strike="noStrike" cap="none" dirty="0">
                          <a:solidFill>
                            <a:srgbClr val="1155CC"/>
                          </a:solidFill>
                          <a:latin typeface="Helvetica Neue"/>
                          <a:ea typeface="Helvetica Neue"/>
                          <a:cs typeface="Helvetica Neue"/>
                          <a:sym typeface="Helvetica Neue"/>
                        </a:rPr>
                        <a:t> tools you use for </a:t>
                      </a:r>
                      <a:r>
                        <a:rPr lang="de-DE" sz="1000" b="0" i="0" u="none" strike="noStrike" cap="none" dirty="0">
                          <a:solidFill>
                            <a:srgbClr val="1155CC"/>
                          </a:solidFill>
                          <a:latin typeface="Helvetica Neue"/>
                          <a:ea typeface="Helvetica Neue"/>
                          <a:cs typeface="Helvetica Neue"/>
                          <a:sym typeface="Helvetica Neue"/>
                        </a:rPr>
                        <a:t>atopic dermatitis</a:t>
                      </a:r>
                      <a:r>
                        <a:rPr lang="de" sz="1000" b="0" i="0" u="none" strike="noStrike" cap="none" dirty="0">
                          <a:solidFill>
                            <a:srgbClr val="1155CC"/>
                          </a:solidFill>
                          <a:latin typeface="Helvetica Neue"/>
                          <a:ea typeface="Helvetica Neue"/>
                          <a:cs typeface="Helvetica Neue"/>
                          <a:sym typeface="Helvetica Neue"/>
                        </a:rPr>
                        <a:t> patients and how often you use them. </a:t>
                      </a:r>
                      <a:endParaRPr sz="1000" b="0" i="0" u="none" strike="noStrike" cap="none" dirty="0">
                        <a:solidFill>
                          <a:srgbClr val="1155CC"/>
                        </a:solidFill>
                        <a:latin typeface="Helvetica Neue"/>
                        <a:ea typeface="Helvetica Neue"/>
                        <a:cs typeface="Helvetica Neue"/>
                        <a:sym typeface="Helvetica Neue"/>
                      </a:endParaRPr>
                    </a:p>
                    <a:p>
                      <a:pPr marL="0" lvl="0" indent="0" algn="ctr" rtl="0">
                        <a:spcBef>
                          <a:spcPts val="0"/>
                        </a:spcBef>
                        <a:spcAft>
                          <a:spcPts val="0"/>
                        </a:spcAft>
                        <a:buNone/>
                      </a:pPr>
                      <a:endParaRPr sz="1000" b="0" i="0" u="none" strike="noStrike" cap="none" dirty="0">
                        <a:solidFill>
                          <a:srgbClr val="1155CC"/>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de" sz="1000" dirty="0">
                          <a:latin typeface="Helvetica Neue"/>
                          <a:ea typeface="Helvetica Neue"/>
                          <a:cs typeface="Helvetica Neue"/>
                          <a:sym typeface="Helvetica Neue"/>
                        </a:rPr>
                        <a:t>Name PRO/</a:t>
                      </a:r>
                      <a:r>
                        <a:rPr lang="de-DE" sz="1000" dirty="0">
                          <a:latin typeface="Helvetica Neue"/>
                          <a:ea typeface="Helvetica Neue"/>
                          <a:cs typeface="Helvetica Neue"/>
                          <a:sym typeface="Helvetica Neue"/>
                        </a:rPr>
                        <a:t>CRO</a:t>
                      </a:r>
                      <a:r>
                        <a:rPr lang="de" sz="1000" dirty="0">
                          <a:latin typeface="Helvetica Neue"/>
                          <a:ea typeface="Helvetica Neue"/>
                          <a:cs typeface="Helvetica Neue"/>
                          <a:sym typeface="Helvetica Neue"/>
                        </a:rPr>
                        <a:t>  </a:t>
                      </a:r>
                      <a:r>
                        <a:rPr lang="de" sz="1100" dirty="0">
                          <a:solidFill>
                            <a:schemeClr val="dk1"/>
                          </a:solidFill>
                          <a:latin typeface="Calibri"/>
                          <a:ea typeface="Calibri"/>
                          <a:cs typeface="Calibri"/>
                          <a:sym typeface="Calibri"/>
                        </a:rPr>
                        <a:t>                                                                                      </a:t>
                      </a:r>
                      <a:r>
                        <a:rPr lang="de" sz="1000" dirty="0">
                          <a:latin typeface="Helvetica Neue"/>
                          <a:ea typeface="Helvetica Neue"/>
                          <a:cs typeface="Helvetica Neue"/>
                          <a:sym typeface="Helvetica Neue"/>
                        </a:rPr>
                        <a:t>Percent of </a:t>
                      </a:r>
                      <a:r>
                        <a:rPr lang="de-DE" sz="1000" dirty="0" err="1">
                          <a:latin typeface="Helvetica Neue"/>
                          <a:ea typeface="Helvetica Neue"/>
                          <a:cs typeface="Helvetica Neue"/>
                          <a:sym typeface="Helvetica Neue"/>
                        </a:rPr>
                        <a:t>cases</a:t>
                      </a:r>
                      <a:r>
                        <a:rPr lang="de" sz="1000" dirty="0">
                          <a:latin typeface="Helvetica Neue"/>
                          <a:ea typeface="Helvetica Neue"/>
                          <a:cs typeface="Helvetica Neue"/>
                          <a:sym typeface="Helvetica Neue"/>
                        </a:rPr>
                        <a:t> used</a:t>
                      </a:r>
                      <a:endParaRPr sz="1000" dirty="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21. Identification of comorbidities and underlying causes</a:t>
            </a:r>
            <a:endParaRPr sz="1600" dirty="0">
              <a:solidFill>
                <a:srgbClr val="1155CC"/>
              </a:solidFill>
              <a:latin typeface="Helvetica Neue"/>
              <a:ea typeface="Helvetica Neue"/>
              <a:cs typeface="Helvetica Neue"/>
              <a:sym typeface="Helvetica Neue"/>
            </a:endParaRP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spcAft>
                <a:spcPts val="1200"/>
              </a:spcAft>
              <a:buNone/>
            </a:pPr>
            <a:r>
              <a:rPr lang="en-US" sz="800" dirty="0">
                <a:solidFill>
                  <a:schemeClr val="tx1"/>
                </a:solidFill>
                <a:latin typeface="Helvetica Neue"/>
              </a:rPr>
              <a:t>Centre needs to have access to and use measures to identify comorbidities and causes of atopic dermatitis, for example sensitizations, infections, etc. including biopsies</a:t>
            </a:r>
            <a:endParaRPr sz="800" dirty="0">
              <a:solidFill>
                <a:schemeClr val="tx1"/>
              </a:solidFill>
              <a:latin typeface="Helvetica Neue"/>
              <a:sym typeface="Helvetica Neue"/>
            </a:endParaRPr>
          </a:p>
        </p:txBody>
      </p:sp>
      <p:sp>
        <p:nvSpPr>
          <p:cNvPr id="409" name="Google Shape;409;p41"/>
          <p:cNvSpPr txBox="1"/>
          <p:nvPr/>
        </p:nvSpPr>
        <p:spPr>
          <a:xfrm>
            <a:off x="736375" y="1441675"/>
            <a:ext cx="50040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lvl="0"/>
            <a:r>
              <a:rPr lang="de" sz="1000" dirty="0">
                <a:latin typeface="Helvetica Neue"/>
                <a:sym typeface="Helvetica Neue"/>
              </a:rPr>
              <a:t>Do you have evidence </a:t>
            </a:r>
            <a:r>
              <a:rPr lang="en-US" sz="1000" dirty="0">
                <a:latin typeface="Helvetica Neue"/>
              </a:rPr>
              <a:t>that diagnostic measures for atopic dermatitis comorbidities and underlying causes are being used (e.g. skin prick test, prick-prick test, serum specific </a:t>
            </a:r>
            <a:r>
              <a:rPr lang="en-US" sz="1000" dirty="0" err="1">
                <a:latin typeface="Helvetica Neue"/>
              </a:rPr>
              <a:t>IgE</a:t>
            </a:r>
            <a:r>
              <a:rPr lang="en-US" sz="1000" dirty="0">
                <a:latin typeface="Helvetica Neue"/>
              </a:rPr>
              <a:t>, atopy patch test, standardized food challenge test and patch testing for concomitant contact dermatitis)?</a:t>
            </a:r>
            <a:endParaRPr sz="1000" dirty="0">
              <a:latin typeface="Helvetica Neue"/>
              <a:sym typeface="Helvetica Neue"/>
            </a:endParaRPr>
          </a:p>
        </p:txBody>
      </p:sp>
      <p:sp>
        <p:nvSpPr>
          <p:cNvPr id="410" name="Google Shape;410;p41"/>
          <p:cNvSpPr txBox="1"/>
          <p:nvPr/>
        </p:nvSpPr>
        <p:spPr>
          <a:xfrm>
            <a:off x="755900" y="2519976"/>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which diagnostic tests you use: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a:t>
            </a:r>
            <a:endParaRPr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dirty="0">
                <a:solidFill>
                  <a:schemeClr val="lt2"/>
                </a:solidFill>
                <a:latin typeface="Helvetica Neue"/>
                <a:ea typeface="Helvetica Neue"/>
                <a:cs typeface="Helvetica Neue"/>
                <a:sym typeface="Helvetica Neue"/>
              </a:rPr>
              <a:t>x </a:t>
            </a:r>
            <a:endParaRPr dirty="0">
              <a:solidFill>
                <a:schemeClr val="lt2"/>
              </a:solidFill>
              <a:latin typeface="Helvetica Neue"/>
              <a:ea typeface="Helvetica Neue"/>
              <a:cs typeface="Helvetica Neue"/>
              <a:sym typeface="Helvetica Neue"/>
            </a:endParaRPr>
          </a:p>
        </p:txBody>
      </p:sp>
      <p:sp>
        <p:nvSpPr>
          <p:cNvPr id="411" name="Google Shape;411;p41"/>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13" name="Google Shape;413;p41"/>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de" sz="1800" b="1" dirty="0">
                <a:solidFill>
                  <a:srgbClr val="1155CC"/>
                </a:solidFill>
                <a:highlight>
                  <a:schemeClr val="lt2"/>
                </a:highlight>
                <a:latin typeface="Helvetica Neue" panose="020B0604020202020204" charset="0"/>
                <a:ea typeface="Calibri"/>
                <a:cs typeface="Calibri"/>
                <a:sym typeface="Calibri"/>
              </a:rPr>
              <a:t>Infrastructure/</a:t>
            </a:r>
            <a:r>
              <a:rPr lang="de-DE" sz="1800" b="1" dirty="0">
                <a:solidFill>
                  <a:srgbClr val="1155CC"/>
                </a:solidFill>
                <a:highlight>
                  <a:schemeClr val="lt2"/>
                </a:highlight>
                <a:latin typeface="Helvetica Neue" panose="020B0604020202020204" charset="0"/>
                <a:ea typeface="Calibri"/>
                <a:cs typeface="Calibri"/>
                <a:sym typeface="Calibri"/>
              </a:rPr>
              <a:t>S</a:t>
            </a:r>
            <a:r>
              <a:rPr lang="de" sz="1800" b="1" dirty="0">
                <a:solidFill>
                  <a:srgbClr val="1155CC"/>
                </a:solidFill>
                <a:highlight>
                  <a:schemeClr val="lt2"/>
                </a:highlight>
                <a:latin typeface="Helvetica Neue" panose="020B0604020202020204" charset="0"/>
                <a:ea typeface="Calibri"/>
                <a:cs typeface="Calibri"/>
                <a:sym typeface="Calibri"/>
              </a:rPr>
              <a:t>et up</a:t>
            </a:r>
            <a:endParaRPr sz="1800" b="1" dirty="0">
              <a:solidFill>
                <a:srgbClr val="1155CC"/>
              </a:solidFill>
              <a:highlight>
                <a:schemeClr val="lt2"/>
              </a:highlight>
              <a:latin typeface="Helvetica Neue" panose="020B060402020202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lvl="0"/>
            <a:r>
              <a:rPr lang="de" sz="1600" dirty="0">
                <a:solidFill>
                  <a:srgbClr val="1155CC"/>
                </a:solidFill>
                <a:latin typeface="Helvetica Neue"/>
                <a:ea typeface="Helvetica Neue"/>
                <a:cs typeface="Helvetica Neue"/>
                <a:sym typeface="Helvetica Neue"/>
              </a:rPr>
              <a:t>22. </a:t>
            </a:r>
            <a:r>
              <a:rPr lang="en-US" sz="1600" dirty="0">
                <a:solidFill>
                  <a:srgbClr val="1155CC"/>
                </a:solidFill>
                <a:latin typeface="Helvetica Neue"/>
              </a:rPr>
              <a:t>Knowledge and use of preventive approaches</a:t>
            </a:r>
            <a:endParaRPr sz="1600" dirty="0">
              <a:solidFill>
                <a:srgbClr val="1155CC"/>
              </a:solidFill>
              <a:latin typeface="Helvetica Neue"/>
              <a:sym typeface="Helvetica Neue"/>
            </a:endParaRPr>
          </a:p>
        </p:txBody>
      </p:sp>
      <p:sp>
        <p:nvSpPr>
          <p:cNvPr id="420" name="Google Shape;420;p42"/>
          <p:cNvSpPr txBox="1">
            <a:spLocks noGrp="1"/>
          </p:cNvSpPr>
          <p:nvPr>
            <p:ph type="body" idx="1"/>
          </p:nvPr>
        </p:nvSpPr>
        <p:spPr>
          <a:xfrm>
            <a:off x="710450" y="766600"/>
            <a:ext cx="7363500" cy="5697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Centre physicians need to know and educate patients and caregivers in the use of prevention strategies, e.g., skin care, and in certain patient’s air and food allergen avoidance, encasing, psychological therapy</a:t>
            </a:r>
            <a:endParaRPr sz="800" dirty="0">
              <a:solidFill>
                <a:schemeClr val="dk1"/>
              </a:solidFill>
              <a:latin typeface="Helvetica Neue"/>
              <a:sym typeface="Helvetica Neue"/>
            </a:endParaRPr>
          </a:p>
        </p:txBody>
      </p:sp>
      <p:sp>
        <p:nvSpPr>
          <p:cNvPr id="421" name="Google Shape;421;p42"/>
          <p:cNvSpPr/>
          <p:nvPr/>
        </p:nvSpPr>
        <p:spPr>
          <a:xfrm>
            <a:off x="7223700"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3" name="Google Shape;423;p42"/>
          <p:cNvSpPr/>
          <p:nvPr/>
        </p:nvSpPr>
        <p:spPr>
          <a:xfrm>
            <a:off x="6208275"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25" name="Google Shape;425;p42"/>
          <p:cNvSpPr txBox="1"/>
          <p:nvPr/>
        </p:nvSpPr>
        <p:spPr>
          <a:xfrm>
            <a:off x="770375" y="1488700"/>
            <a:ext cx="4636500" cy="111796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lvl="0">
              <a:lnSpc>
                <a:spcPct val="115000"/>
              </a:lnSpc>
              <a:spcBef>
                <a:spcPts val="1200"/>
              </a:spcBef>
              <a:spcAft>
                <a:spcPts val="1200"/>
              </a:spcAft>
            </a:pPr>
            <a:r>
              <a:rPr lang="en-US" sz="1000" dirty="0">
                <a:latin typeface="Helvetica Neue" panose="020B0604020202020204" charset="0"/>
              </a:rPr>
              <a:t>Do you have evidence that </a:t>
            </a:r>
            <a:r>
              <a:rPr lang="en-US" sz="1000" dirty="0" err="1">
                <a:latin typeface="Helvetica Neue" panose="020B0604020202020204" charset="0"/>
              </a:rPr>
              <a:t>centre</a:t>
            </a:r>
            <a:r>
              <a:rPr lang="en-US" sz="1000" dirty="0">
                <a:latin typeface="Helvetica Neue" panose="020B0604020202020204" charset="0"/>
              </a:rPr>
              <a:t> physicians are familiar with the use of preventive strategies?</a:t>
            </a:r>
            <a:endParaRPr sz="600" baseline="30000" dirty="0">
              <a:solidFill>
                <a:schemeClr val="dk1"/>
              </a:solidFill>
              <a:latin typeface="Helvetica Neue" panose="020B0604020202020204" charset="0"/>
              <a:ea typeface="Helvetica Neue"/>
              <a:cs typeface="Helvetica Neue"/>
              <a:sym typeface="Helvetica Neue"/>
            </a:endParaRPr>
          </a:p>
        </p:txBody>
      </p:sp>
      <p:sp>
        <p:nvSpPr>
          <p:cNvPr id="9" name="Google Shape;438;p44">
            <a:extLst>
              <a:ext uri="{FF2B5EF4-FFF2-40B4-BE49-F238E27FC236}">
                <a16:creationId xmlns:a16="http://schemas.microsoft.com/office/drawing/2014/main" id="{C953C7E1-DBB0-42EC-B802-293C5EAA38B1}"/>
              </a:ext>
            </a:extLst>
          </p:cNvPr>
          <p:cNvSpPr txBox="1"/>
          <p:nvPr/>
        </p:nvSpPr>
        <p:spPr>
          <a:xfrm>
            <a:off x="894377" y="4414625"/>
            <a:ext cx="3634448"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from a patient file </a:t>
            </a:r>
            <a:r>
              <a:rPr lang="de-DE" sz="1200" i="1" dirty="0">
                <a:solidFill>
                  <a:schemeClr val="dk1"/>
                </a:solidFill>
                <a:latin typeface="Helvetica Neue"/>
                <a:ea typeface="Helvetica Neue"/>
                <a:cs typeface="Helvetica Neue"/>
                <a:sym typeface="Helvetica Neue"/>
              </a:rPr>
              <a:t>or </a:t>
            </a:r>
            <a:r>
              <a:rPr lang="de-DE" sz="1200" i="1" dirty="0" err="1">
                <a:solidFill>
                  <a:schemeClr val="dk1"/>
                </a:solidFill>
                <a:latin typeface="Helvetica Neue"/>
                <a:ea typeface="Helvetica Neue"/>
                <a:cs typeface="Helvetica Neue"/>
                <a:sym typeface="Helvetica Neue"/>
              </a:rPr>
              <a:t>other</a:t>
            </a:r>
            <a:r>
              <a:rPr lang="de-DE" sz="1200" i="1" dirty="0">
                <a:solidFill>
                  <a:schemeClr val="dk1"/>
                </a:solidFill>
                <a:latin typeface="Helvetica Neue"/>
                <a:ea typeface="Helvetica Neue"/>
                <a:cs typeface="Helvetica Neue"/>
                <a:sym typeface="Helvetica Neue"/>
              </a:rPr>
              <a:t> material showing the </a:t>
            </a:r>
            <a:r>
              <a:rPr lang="de-DE" sz="1200" i="1" dirty="0" err="1">
                <a:solidFill>
                  <a:schemeClr val="dk1"/>
                </a:solidFill>
                <a:latin typeface="Helvetica Neue"/>
                <a:ea typeface="Helvetica Neue"/>
                <a:cs typeface="Helvetica Neue"/>
                <a:sym typeface="Helvetica Neue"/>
              </a:rPr>
              <a:t>use</a:t>
            </a:r>
            <a:r>
              <a:rPr lang="de-DE" sz="1200" i="1" dirty="0">
                <a:solidFill>
                  <a:schemeClr val="dk1"/>
                </a:solidFill>
                <a:latin typeface="Helvetica Neue"/>
                <a:ea typeface="Helvetica Neue"/>
                <a:cs typeface="Helvetica Neue"/>
                <a:sym typeface="Helvetica Neue"/>
              </a:rPr>
              <a:t> of </a:t>
            </a:r>
            <a:r>
              <a:rPr lang="de-DE" sz="1200" i="1" dirty="0" err="1">
                <a:solidFill>
                  <a:schemeClr val="dk1"/>
                </a:solidFill>
                <a:latin typeface="Helvetica Neue"/>
                <a:ea typeface="Helvetica Neue"/>
                <a:cs typeface="Helvetica Neue"/>
                <a:sym typeface="Helvetica Neue"/>
              </a:rPr>
              <a:t>preventive</a:t>
            </a:r>
            <a:r>
              <a:rPr lang="de-DE" sz="1200" i="1" dirty="0">
                <a:solidFill>
                  <a:schemeClr val="dk1"/>
                </a:solidFill>
                <a:latin typeface="Helvetica Neue"/>
                <a:ea typeface="Helvetica Neue"/>
                <a:cs typeface="Helvetica Neue"/>
                <a:sym typeface="Helvetica Neue"/>
              </a:rPr>
              <a:t> </a:t>
            </a:r>
            <a:r>
              <a:rPr lang="de-DE" sz="1200" i="1" dirty="0" err="1">
                <a:solidFill>
                  <a:schemeClr val="dk1"/>
                </a:solidFill>
                <a:latin typeface="Helvetica Neue"/>
                <a:ea typeface="Helvetica Neue"/>
                <a:cs typeface="Helvetica Neue"/>
                <a:sym typeface="Helvetica Neue"/>
              </a:rPr>
              <a:t>strategies</a:t>
            </a:r>
            <a:endParaRPr sz="1200" i="1" dirty="0">
              <a:solidFill>
                <a:schemeClr val="dk1"/>
              </a:solidFill>
              <a:latin typeface="Helvetica Neue"/>
              <a:ea typeface="Helvetica Neue"/>
              <a:cs typeface="Helvetica Neue"/>
              <a:sym typeface="Helvetica Neue"/>
            </a:endParaRPr>
          </a:p>
        </p:txBody>
      </p:sp>
      <p:pic>
        <p:nvPicPr>
          <p:cNvPr id="10" name="Google Shape;443;p44">
            <a:extLst>
              <a:ext uri="{FF2B5EF4-FFF2-40B4-BE49-F238E27FC236}">
                <a16:creationId xmlns:a16="http://schemas.microsoft.com/office/drawing/2014/main" id="{2BE23DFE-6A3F-47E6-83BB-C780180239FF}"/>
              </a:ext>
            </a:extLst>
          </p:cNvPr>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23. Knowledge and use of therapeutic algorithm</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436" name="Google Shape;436;p44"/>
          <p:cNvSpPr txBox="1">
            <a:spLocks noGrp="1"/>
          </p:cNvSpPr>
          <p:nvPr>
            <p:ph type="body" idx="1"/>
          </p:nvPr>
        </p:nvSpPr>
        <p:spPr>
          <a:xfrm>
            <a:off x="674120" y="843650"/>
            <a:ext cx="7399755" cy="572700"/>
          </a:xfrm>
          <a:prstGeom prst="rect">
            <a:avLst/>
          </a:prstGeom>
        </p:spPr>
        <p:txBody>
          <a:bodyPr spcFirstLastPara="1" wrap="square" lIns="91425" tIns="91425" rIns="91425" bIns="91425" anchor="t" anchorCtr="0">
            <a:normAutofit/>
          </a:bodyPr>
          <a:lstStyle/>
          <a:p>
            <a:pPr marL="114300" indent="0">
              <a:buNone/>
            </a:pPr>
            <a:r>
              <a:rPr lang="en-US" sz="800" dirty="0">
                <a:latin typeface="Helvetica Neue" panose="020B0604020202020204" charset="0"/>
              </a:rPr>
              <a:t>Centre physicians need to know and use therapeutic guideline algorithms including systemic therapy for pediatric and adult patients</a:t>
            </a:r>
            <a:endParaRPr sz="800" dirty="0">
              <a:latin typeface="Helvetica Neue" panose="020B0604020202020204" charset="0"/>
              <a:ea typeface="Helvetica Neue"/>
              <a:cs typeface="Helvetica Neue"/>
              <a:sym typeface="Helvetica Neue"/>
            </a:endParaRPr>
          </a:p>
        </p:txBody>
      </p:sp>
      <p:sp>
        <p:nvSpPr>
          <p:cNvPr id="437" name="Google Shape;437;p44"/>
          <p:cNvSpPr txBox="1"/>
          <p:nvPr/>
        </p:nvSpPr>
        <p:spPr>
          <a:xfrm>
            <a:off x="848400" y="1516375"/>
            <a:ext cx="4772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that staff uses current therapeutic algorithm for the treatment? of </a:t>
            </a:r>
            <a:r>
              <a:rPr lang="de-DE" sz="1000" dirty="0">
                <a:solidFill>
                  <a:schemeClr val="dk1"/>
                </a:solidFill>
                <a:latin typeface="Helvetica Neue"/>
                <a:ea typeface="Helvetica Neue"/>
                <a:cs typeface="Helvetica Neue"/>
                <a:sym typeface="Helvetica Neue"/>
              </a:rPr>
              <a:t>atopic dermatitis</a:t>
            </a:r>
            <a:r>
              <a:rPr lang="de" sz="1000" dirty="0">
                <a:solidFill>
                  <a:schemeClr val="dk1"/>
                </a:solidFill>
                <a:latin typeface="Helvetica Neue"/>
                <a:ea typeface="Helvetica Neue"/>
                <a:cs typeface="Helvetica Neue"/>
                <a:sym typeface="Helvetica Neue"/>
              </a:rPr>
              <a:t>, e.g. by interview and/or patient file review?</a:t>
            </a:r>
            <a:endParaRPr dirty="0">
              <a:latin typeface="Helvetica Neue"/>
              <a:ea typeface="Helvetica Neue"/>
              <a:cs typeface="Helvetica Neue"/>
              <a:sym typeface="Helvetica Neue"/>
            </a:endParaRPr>
          </a:p>
        </p:txBody>
      </p:sp>
      <p:sp>
        <p:nvSpPr>
          <p:cNvPr id="438" name="Google Shape;438;p44"/>
          <p:cNvSpPr txBox="1"/>
          <p:nvPr/>
        </p:nvSpPr>
        <p:spPr>
          <a:xfrm>
            <a:off x="734190" y="4414625"/>
            <a:ext cx="3794635"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solidFill>
                  <a:schemeClr val="dk1"/>
                </a:solidFill>
                <a:latin typeface="Helvetica Neue"/>
                <a:ea typeface="Helvetica Neue"/>
                <a:cs typeface="Helvetica Neue"/>
                <a:sym typeface="Helvetica Neue"/>
              </a:rPr>
              <a:t>Please provide a photo from a patient file that shows that you use the current therapeutic algorithm </a:t>
            </a:r>
            <a:endParaRPr sz="1200" i="1" dirty="0">
              <a:solidFill>
                <a:schemeClr val="dk1"/>
              </a:solidFill>
              <a:latin typeface="Helvetica Neue"/>
              <a:ea typeface="Helvetica Neue"/>
              <a:cs typeface="Helvetica Neue"/>
              <a:sym typeface="Helvetica Neue"/>
            </a:endParaRPr>
          </a:p>
        </p:txBody>
      </p:sp>
      <p:sp>
        <p:nvSpPr>
          <p:cNvPr id="439" name="Google Shape;439;p44"/>
          <p:cNvSpPr/>
          <p:nvPr/>
        </p:nvSpPr>
        <p:spPr>
          <a:xfrm>
            <a:off x="7517575"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0" name="Google Shape;440;p44"/>
          <p:cNvSpPr txBox="1"/>
          <p:nvPr/>
        </p:nvSpPr>
        <p:spPr>
          <a:xfrm>
            <a:off x="5929325"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1" name="Google Shape;441;p44"/>
          <p:cNvSpPr/>
          <p:nvPr/>
        </p:nvSpPr>
        <p:spPr>
          <a:xfrm>
            <a:off x="6502150"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2" name="Google Shape;442;p44"/>
          <p:cNvSpPr txBox="1"/>
          <p:nvPr/>
        </p:nvSpPr>
        <p:spPr>
          <a:xfrm>
            <a:off x="6998300"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443" name="Google Shape;443;p44"/>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24. Counseling </a:t>
            </a:r>
            <a:endParaRPr sz="1600" dirty="0">
              <a:solidFill>
                <a:srgbClr val="1155CC"/>
              </a:solidFill>
              <a:latin typeface="Helvetica Neue"/>
              <a:ea typeface="Helvetica Neue"/>
              <a:cs typeface="Helvetica Neue"/>
              <a:sym typeface="Helvetica Neue"/>
            </a:endParaRPr>
          </a:p>
        </p:txBody>
      </p:sp>
      <p:sp>
        <p:nvSpPr>
          <p:cNvPr id="449" name="Google Shape;449;p45"/>
          <p:cNvSpPr txBox="1">
            <a:spLocks noGrp="1"/>
          </p:cNvSpPr>
          <p:nvPr>
            <p:ph type="body" idx="1"/>
          </p:nvPr>
        </p:nvSpPr>
        <p:spPr>
          <a:xfrm>
            <a:off x="673125" y="832825"/>
            <a:ext cx="7499100" cy="9483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Counseling of patients and their families, for example on skin care, triggers of exacerbation, stress, daily life issues can help</a:t>
            </a:r>
            <a:r>
              <a:rPr lang="de-DE" sz="800" dirty="0">
                <a:solidFill>
                  <a:schemeClr val="dk1"/>
                </a:solidFill>
                <a:latin typeface="Helvetica Neue"/>
              </a:rPr>
              <a:t> </a:t>
            </a:r>
            <a:r>
              <a:rPr lang="en-US" sz="800" dirty="0">
                <a:solidFill>
                  <a:schemeClr val="dk1"/>
                </a:solidFill>
                <a:latin typeface="Helvetica Neue"/>
              </a:rPr>
              <a:t>to optimize atopic dermatitis management</a:t>
            </a:r>
            <a:endParaRPr sz="800" dirty="0">
              <a:solidFill>
                <a:schemeClr val="dk1"/>
              </a:solidFill>
              <a:latin typeface="Helvetica Neue"/>
              <a:sym typeface="Helvetica Neue"/>
            </a:endParaRPr>
          </a:p>
        </p:txBody>
      </p:sp>
      <p:sp>
        <p:nvSpPr>
          <p:cNvPr id="450" name="Google Shape;450;p45"/>
          <p:cNvSpPr txBox="1"/>
          <p:nvPr/>
        </p:nvSpPr>
        <p:spPr>
          <a:xfrm>
            <a:off x="749325" y="1477775"/>
            <a:ext cx="397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that atopic dermatitis patients receive counseling, e.g. by interview and/or patient file review?</a:t>
            </a:r>
            <a:endParaRPr dirty="0">
              <a:latin typeface="Helvetica Neue"/>
              <a:ea typeface="Helvetica Neue"/>
              <a:cs typeface="Helvetica Neue"/>
              <a:sym typeface="Helvetica Neue"/>
            </a:endParaRPr>
          </a:p>
        </p:txBody>
      </p:sp>
      <p:sp>
        <p:nvSpPr>
          <p:cNvPr id="451" name="Google Shape;451;p45"/>
          <p:cNvSpPr/>
          <p:nvPr/>
        </p:nvSpPr>
        <p:spPr>
          <a:xfrm>
            <a:off x="69841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2" name="Google Shape;452;p45"/>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53" name="Google Shape;453;p45"/>
          <p:cNvSpPr/>
          <p:nvPr/>
        </p:nvSpPr>
        <p:spPr>
          <a:xfrm>
            <a:off x="59687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4" name="Google Shape;454;p45"/>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Research</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25. Scientific orientation</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solidFill>
                <a:srgbClr val="1155CC"/>
              </a:solidFill>
              <a:latin typeface="Helvetica Neue"/>
              <a:ea typeface="Helvetica Neue"/>
              <a:cs typeface="Helvetica Neue"/>
              <a:sym typeface="Helvetica Neue"/>
            </a:endParaRPr>
          </a:p>
        </p:txBody>
      </p:sp>
      <p:sp>
        <p:nvSpPr>
          <p:cNvPr id="465" name="Google Shape;465;p47"/>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dk1"/>
                </a:solidFill>
                <a:latin typeface="Helvetica Neue"/>
              </a:rPr>
              <a:t>Centre staff needs to be up to date with the literature on atopic dermatitis, especially on pathogenesis, for example by participation in journal club, attending annual meetings of scientific societies, membership in research societies, for</a:t>
            </a:r>
            <a:r>
              <a:rPr lang="de-DE" sz="800" dirty="0">
                <a:solidFill>
                  <a:schemeClr val="dk1"/>
                </a:solidFill>
                <a:latin typeface="Helvetica Neue"/>
              </a:rPr>
              <a:t> </a:t>
            </a:r>
            <a:r>
              <a:rPr lang="en-US" sz="800" dirty="0">
                <a:solidFill>
                  <a:schemeClr val="dk1"/>
                </a:solidFill>
                <a:latin typeface="Helvetica Neue"/>
              </a:rPr>
              <a:t>example ESDR, EAACI, EADV</a:t>
            </a:r>
            <a:endParaRPr sz="800" dirty="0">
              <a:solidFill>
                <a:schemeClr val="dk1"/>
              </a:solidFill>
              <a:latin typeface="Helvetica Neue"/>
              <a:sym typeface="Helvetica Neue"/>
            </a:endParaRPr>
          </a:p>
        </p:txBody>
      </p:sp>
      <p:sp>
        <p:nvSpPr>
          <p:cNvPr id="466" name="Google Shape;466;p47"/>
          <p:cNvSpPr txBox="1"/>
          <p:nvPr/>
        </p:nvSpPr>
        <p:spPr>
          <a:xfrm>
            <a:off x="613125" y="1635150"/>
            <a:ext cx="3767400"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latin typeface="Helvetica Neue"/>
                <a:ea typeface="Helvetica Neue"/>
                <a:cs typeface="Helvetica Neue"/>
                <a:sym typeface="Helvetica Neue"/>
              </a:rPr>
              <a:t>Is there evidence of knowledge of the current </a:t>
            </a:r>
            <a:r>
              <a:rPr lang="de-DE" sz="1000" dirty="0">
                <a:latin typeface="Helvetica Neue"/>
                <a:ea typeface="Helvetica Neue"/>
                <a:cs typeface="Helvetica Neue"/>
                <a:sym typeface="Helvetica Neue"/>
              </a:rPr>
              <a:t>atopic dermatitis</a:t>
            </a:r>
            <a:r>
              <a:rPr lang="de" sz="1000" dirty="0">
                <a:latin typeface="Helvetica Neue"/>
                <a:ea typeface="Helvetica Neue"/>
                <a:cs typeface="Helvetica Neue"/>
                <a:sym typeface="Helvetica Neue"/>
              </a:rPr>
              <a:t>, e.g. by interview?</a:t>
            </a:r>
            <a:endParaRPr dirty="0">
              <a:latin typeface="Helvetica Neue"/>
              <a:ea typeface="Helvetica Neue"/>
              <a:cs typeface="Helvetica Neue"/>
              <a:sym typeface="Helvetica Neue"/>
            </a:endParaRPr>
          </a:p>
        </p:txBody>
      </p:sp>
      <p:sp>
        <p:nvSpPr>
          <p:cNvPr id="467" name="Google Shape;467;p47"/>
          <p:cNvSpPr/>
          <p:nvPr/>
        </p:nvSpPr>
        <p:spPr>
          <a:xfrm>
            <a:off x="6679375"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68" name="Google Shape;468;p47"/>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69" name="Google Shape;469;p47"/>
          <p:cNvSpPr/>
          <p:nvPr/>
        </p:nvSpPr>
        <p:spPr>
          <a:xfrm>
            <a:off x="5663950"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0" name="Google Shape;470;p47"/>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600" dirty="0">
                <a:latin typeface="Helvetica Neue"/>
                <a:ea typeface="Helvetica Neue"/>
                <a:cs typeface="Helvetica Neue"/>
                <a:sym typeface="Helvetica Neue"/>
              </a:rPr>
              <a:t>Please provide photos of certificates of the meetings </a:t>
            </a:r>
            <a:endParaRPr sz="1600" dirty="0"/>
          </a:p>
        </p:txBody>
      </p:sp>
      <p:pic>
        <p:nvPicPr>
          <p:cNvPr id="476" name="Google Shape;476;p48"/>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77" name="Google Shape;477;p48"/>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26. Scientific activity</a:t>
            </a:r>
            <a:endParaRPr sz="1600" dirty="0">
              <a:solidFill>
                <a:srgbClr val="1155CC"/>
              </a:solidFill>
              <a:latin typeface="Helvetica Neue"/>
              <a:ea typeface="Helvetica Neue"/>
              <a:cs typeface="Helvetica Neue"/>
              <a:sym typeface="Helvetica Neue"/>
            </a:endParaRPr>
          </a:p>
        </p:txBody>
      </p:sp>
      <p:sp>
        <p:nvSpPr>
          <p:cNvPr id="483" name="Google Shape;483;p49"/>
          <p:cNvSpPr txBox="1">
            <a:spLocks noGrp="1"/>
          </p:cNvSpPr>
          <p:nvPr>
            <p:ph type="body" idx="1"/>
          </p:nvPr>
        </p:nvSpPr>
        <p:spPr>
          <a:xfrm>
            <a:off x="657750" y="824000"/>
            <a:ext cx="8520600" cy="78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Research activities in basic science, clinical science, translational science, epidemiology, and/or public health.</a:t>
            </a:r>
            <a:endParaRPr dirty="0">
              <a:latin typeface="Helvetica Neue"/>
              <a:ea typeface="Helvetica Neue"/>
              <a:cs typeface="Helvetica Neue"/>
              <a:sym typeface="Helvetica Neue"/>
            </a:endParaRPr>
          </a:p>
        </p:txBody>
      </p:sp>
      <p:sp>
        <p:nvSpPr>
          <p:cNvPr id="484" name="Google Shape;484;p49"/>
          <p:cNvSpPr txBox="1"/>
          <p:nvPr/>
        </p:nvSpPr>
        <p:spPr>
          <a:xfrm>
            <a:off x="657749" y="1256125"/>
            <a:ext cx="4679329"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evidence of scientific activities and projects on atopic dermatitis?</a:t>
            </a:r>
            <a:endParaRPr dirty="0">
              <a:latin typeface="Helvetica Neue"/>
              <a:ea typeface="Helvetica Neue"/>
              <a:cs typeface="Helvetica Neue"/>
              <a:sym typeface="Helvetica Neue"/>
            </a:endParaRPr>
          </a:p>
        </p:txBody>
      </p:sp>
      <p:sp>
        <p:nvSpPr>
          <p:cNvPr id="485" name="Google Shape;485;p49"/>
          <p:cNvSpPr/>
          <p:nvPr/>
        </p:nvSpPr>
        <p:spPr>
          <a:xfrm>
            <a:off x="7090773" y="1334000"/>
            <a:ext cx="157506" cy="1448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486" name="Google Shape;486;p49"/>
          <p:cNvSpPr txBox="1"/>
          <p:nvPr/>
        </p:nvSpPr>
        <p:spPr>
          <a:xfrm>
            <a:off x="5549328" y="1153862"/>
            <a:ext cx="438527"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487" name="Google Shape;487;p49"/>
          <p:cNvSpPr/>
          <p:nvPr/>
        </p:nvSpPr>
        <p:spPr>
          <a:xfrm>
            <a:off x="5987855" y="1334000"/>
            <a:ext cx="15275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8" name="Google Shape;488;p49"/>
          <p:cNvSpPr txBox="1"/>
          <p:nvPr/>
        </p:nvSpPr>
        <p:spPr>
          <a:xfrm>
            <a:off x="6714004" y="1153862"/>
            <a:ext cx="376769" cy="59244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graphicFrame>
        <p:nvGraphicFramePr>
          <p:cNvPr id="489" name="Google Shape;489;p49"/>
          <p:cNvGraphicFramePr/>
          <p:nvPr>
            <p:extLst>
              <p:ext uri="{D42A27DB-BD31-4B8C-83A1-F6EECF244321}">
                <p14:modId xmlns:p14="http://schemas.microsoft.com/office/powerpoint/2010/main" val="3826471292"/>
              </p:ext>
            </p:extLst>
          </p:nvPr>
        </p:nvGraphicFramePr>
        <p:xfrm>
          <a:off x="816550" y="1751500"/>
          <a:ext cx="7239000" cy="2666850"/>
        </p:xfrm>
        <a:graphic>
          <a:graphicData uri="http://schemas.openxmlformats.org/drawingml/2006/table">
            <a:tbl>
              <a:tblPr>
                <a:noFill/>
                <a:tableStyleId>{F50D1D8A-4896-4D42-BC95-2E5DB4B98F3A}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de" sz="1000" dirty="0">
                          <a:solidFill>
                            <a:srgbClr val="1155CC"/>
                          </a:solidFill>
                          <a:latin typeface="Helvetica Neue"/>
                          <a:ea typeface="Helvetica Neue"/>
                          <a:cs typeface="Helvetica Neue"/>
                          <a:sym typeface="Helvetica Neue"/>
                        </a:rPr>
                        <a:t>Please list your scientific activities and projects on atopic dermatitis</a:t>
                      </a:r>
                      <a:endParaRPr dirty="0"/>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de-DE"/>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27. Scientific productivity</a:t>
            </a:r>
            <a:endParaRPr sz="1600" dirty="0">
              <a:solidFill>
                <a:srgbClr val="1155CC"/>
              </a:solidFill>
              <a:latin typeface="Helvetica Neue"/>
              <a:ea typeface="Helvetica Neue"/>
              <a:cs typeface="Helvetica Neue"/>
              <a:sym typeface="Helvetica Neue"/>
            </a:endParaRPr>
          </a:p>
        </p:txBody>
      </p:sp>
      <p:sp>
        <p:nvSpPr>
          <p:cNvPr id="495" name="Google Shape;495;p50"/>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show that its research activities result in publications and other scientific output.</a:t>
            </a:r>
            <a:endParaRPr sz="800" dirty="0">
              <a:latin typeface="Helvetica Neue"/>
              <a:ea typeface="Helvetica Neue"/>
              <a:cs typeface="Helvetica Neue"/>
              <a:sym typeface="Helvetica Neue"/>
            </a:endParaRPr>
          </a:p>
        </p:txBody>
      </p:sp>
      <p:sp>
        <p:nvSpPr>
          <p:cNvPr id="496" name="Google Shape;496;p50"/>
          <p:cNvSpPr txBox="1"/>
          <p:nvPr/>
        </p:nvSpPr>
        <p:spPr>
          <a:xfrm>
            <a:off x="768824" y="1365845"/>
            <a:ext cx="533461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one peer reviewed paper on atopic dermatitis </a:t>
            </a:r>
            <a:r>
              <a:rPr lang="de-DE" sz="1000" dirty="0" err="1">
                <a:solidFill>
                  <a:schemeClr val="dk1"/>
                </a:solidFill>
                <a:latin typeface="Helvetica Neue"/>
                <a:ea typeface="Helvetica Neue"/>
                <a:cs typeface="Helvetica Neue"/>
                <a:sym typeface="Helvetica Neue"/>
              </a:rPr>
              <a:t>every</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three</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years</a:t>
            </a:r>
            <a:r>
              <a:rPr lang="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497" name="Google Shape;497;p50"/>
          <p:cNvSpPr txBox="1"/>
          <p:nvPr/>
        </p:nvSpPr>
        <p:spPr>
          <a:xfrm>
            <a:off x="140164" y="4414625"/>
            <a:ext cx="4431836"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the links to publications or photos of publications that includes atopic dermatitis physicians names</a:t>
            </a:r>
            <a:endParaRPr sz="1200" i="1" dirty="0">
              <a:latin typeface="Helvetica Neue"/>
              <a:ea typeface="Helvetica Neue"/>
              <a:cs typeface="Helvetica Neue"/>
              <a:sym typeface="Helvetica Neue"/>
            </a:endParaRPr>
          </a:p>
        </p:txBody>
      </p:sp>
      <p:sp>
        <p:nvSpPr>
          <p:cNvPr id="499" name="Google Shape;499;p50"/>
          <p:cNvSpPr/>
          <p:nvPr/>
        </p:nvSpPr>
        <p:spPr>
          <a:xfrm>
            <a:off x="7622974" y="175894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0" name="Google Shape;500;p50"/>
          <p:cNvSpPr txBox="1"/>
          <p:nvPr/>
        </p:nvSpPr>
        <p:spPr>
          <a:xfrm>
            <a:off x="5948185" y="1565913"/>
            <a:ext cx="454500"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p:txBody>
      </p:sp>
      <p:sp>
        <p:nvSpPr>
          <p:cNvPr id="501" name="Google Shape;501;p50"/>
          <p:cNvSpPr/>
          <p:nvPr/>
        </p:nvSpPr>
        <p:spPr>
          <a:xfrm>
            <a:off x="6676305" y="175894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2" name="Google Shape;502;p50"/>
          <p:cNvSpPr txBox="1"/>
          <p:nvPr/>
        </p:nvSpPr>
        <p:spPr>
          <a:xfrm>
            <a:off x="7083724" y="1565913"/>
            <a:ext cx="454500" cy="5924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pic>
        <p:nvPicPr>
          <p:cNvPr id="503" name="Google Shape;503;p5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311699" y="445025"/>
            <a:ext cx="86910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78571"/>
              <a:buFont typeface="Arial"/>
              <a:buNone/>
            </a:pPr>
            <a:r>
              <a:rPr lang="de" sz="1600" dirty="0">
                <a:latin typeface="Helvetica Neue"/>
                <a:ea typeface="Helvetica Neue"/>
                <a:cs typeface="Helvetica Neue"/>
                <a:sym typeface="Helvetica Neue"/>
              </a:rPr>
              <a:t>Please provide the links to publications or photos of publications that includes atopic dermatitis physicians names</a:t>
            </a:r>
            <a:endParaRPr sz="1600" dirty="0"/>
          </a:p>
        </p:txBody>
      </p:sp>
      <p:pic>
        <p:nvPicPr>
          <p:cNvPr id="509" name="Google Shape;509;p51"/>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0" name="Google Shape;510;p51"/>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1" name="Google Shape;511;p51"/>
          <p:cNvGraphicFramePr/>
          <p:nvPr/>
        </p:nvGraphicFramePr>
        <p:xfrm>
          <a:off x="652225" y="3524250"/>
          <a:ext cx="7310750" cy="1524000"/>
        </p:xfrm>
        <a:graphic>
          <a:graphicData uri="http://schemas.openxmlformats.org/drawingml/2006/table">
            <a:tbl>
              <a:tblPr>
                <a:noFill/>
                <a:tableStyleId>{F50D1D8A-4896-4D42-BC95-2E5DB4B98F3A}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Please provide citations or links to publications</a:t>
                      </a:r>
                      <a:endParaRPr sz="100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dirty="0">
                <a:solidFill>
                  <a:srgbClr val="1155CC"/>
                </a:solidFill>
                <a:latin typeface="Helvetica Neue"/>
                <a:ea typeface="Helvetica Neue"/>
                <a:cs typeface="Helvetica Neue"/>
                <a:sym typeface="Helvetica Neue"/>
              </a:rPr>
              <a:t>28. Clinical trials</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2520" dirty="0">
              <a:latin typeface="Helvetica Neue"/>
              <a:ea typeface="Helvetica Neue"/>
              <a:cs typeface="Helvetica Neue"/>
              <a:sym typeface="Helvetica Neue"/>
            </a:endParaRPr>
          </a:p>
        </p:txBody>
      </p:sp>
      <p:sp>
        <p:nvSpPr>
          <p:cNvPr id="517" name="Google Shape;517;p52"/>
          <p:cNvSpPr txBox="1">
            <a:spLocks noGrp="1"/>
          </p:cNvSpPr>
          <p:nvPr>
            <p:ph type="body" idx="1"/>
          </p:nvPr>
        </p:nvSpPr>
        <p:spPr>
          <a:xfrm>
            <a:off x="635800" y="800375"/>
            <a:ext cx="6984300" cy="3387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de" sz="800" dirty="0">
                <a:solidFill>
                  <a:srgbClr val="000000"/>
                </a:solidFill>
                <a:latin typeface="Helvetica Neue"/>
                <a:ea typeface="Helvetica Neue"/>
                <a:cs typeface="Helvetica Neue"/>
                <a:sym typeface="Helvetica Neue"/>
              </a:rPr>
              <a:t>Centr</a:t>
            </a:r>
            <a:r>
              <a:rPr lang="de-DE" sz="800" dirty="0">
                <a:solidFill>
                  <a:srgbClr val="000000"/>
                </a:solidFill>
                <a:latin typeface="Helvetica Neue"/>
                <a:ea typeface="Helvetica Neue"/>
                <a:cs typeface="Helvetica Neue"/>
                <a:sym typeface="Helvetica Neue"/>
              </a:rPr>
              <a:t>e</a:t>
            </a:r>
            <a:r>
              <a:rPr lang="de" sz="800" dirty="0">
                <a:solidFill>
                  <a:srgbClr val="000000"/>
                </a:solidFill>
                <a:latin typeface="Helvetica Neue"/>
                <a:ea typeface="Helvetica Neue"/>
                <a:cs typeface="Helvetica Neue"/>
                <a:sym typeface="Helvetica Neue"/>
              </a:rPr>
              <a:t> needs to participation in clinical trials, pharma- and/or investigator-initiated; diagnostic and/or therapeutic trials.</a:t>
            </a:r>
            <a:endParaRPr sz="800" dirty="0">
              <a:latin typeface="Helvetica Neue"/>
              <a:ea typeface="Helvetica Neue"/>
              <a:cs typeface="Helvetica Neue"/>
              <a:sym typeface="Helvetica Neue"/>
            </a:endParaRPr>
          </a:p>
        </p:txBody>
      </p:sp>
      <p:sp>
        <p:nvSpPr>
          <p:cNvPr id="518" name="Google Shape;518;p52"/>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names for the clinical trials</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Pharma initiated:</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Investigator initiated: </a:t>
            </a:r>
            <a:endParaRPr sz="1000" dirty="0">
              <a:latin typeface="Helvetica Neue"/>
              <a:ea typeface="Helvetica Neue"/>
              <a:cs typeface="Helvetica Neue"/>
              <a:sym typeface="Helvetica Neue"/>
            </a:endParaRPr>
          </a:p>
        </p:txBody>
      </p:sp>
      <p:sp>
        <p:nvSpPr>
          <p:cNvPr id="519" name="Google Shape;519;p52"/>
          <p:cNvSpPr txBox="1"/>
          <p:nvPr/>
        </p:nvSpPr>
        <p:spPr>
          <a:xfrm>
            <a:off x="720350" y="1169950"/>
            <a:ext cx="4334870" cy="113874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1 </a:t>
            </a:r>
            <a:r>
              <a:rPr lang="de-DE" sz="1000" dirty="0">
                <a:solidFill>
                  <a:schemeClr val="dk1"/>
                </a:solidFill>
                <a:latin typeface="Helvetica Neue"/>
                <a:ea typeface="Helvetica Neue"/>
                <a:cs typeface="Helvetica Neue"/>
                <a:sym typeface="Helvetica Neue"/>
              </a:rPr>
              <a:t>t</a:t>
            </a:r>
            <a:r>
              <a:rPr lang="de" sz="1000" dirty="0">
                <a:solidFill>
                  <a:schemeClr val="dk1"/>
                </a:solidFill>
                <a:latin typeface="Helvetica Neue"/>
                <a:ea typeface="Helvetica Neue"/>
                <a:cs typeface="Helvetica Neue"/>
                <a:sym typeface="Helvetica Neue"/>
              </a:rPr>
              <a:t>rial in atopic dermatitis </a:t>
            </a:r>
            <a:r>
              <a:rPr lang="de-DE" sz="1000" dirty="0" err="1">
                <a:solidFill>
                  <a:schemeClr val="dk1"/>
                </a:solidFill>
                <a:latin typeface="Helvetica Neue"/>
                <a:ea typeface="Helvetica Neue"/>
                <a:cs typeface="Helvetica Neue"/>
                <a:sym typeface="Helvetica Neue"/>
              </a:rPr>
              <a:t>every</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second</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year</a:t>
            </a:r>
            <a:r>
              <a:rPr lang="de" sz="1000" dirty="0">
                <a:solidFill>
                  <a:schemeClr val="dk1"/>
                </a:solidFill>
                <a:latin typeface="Helvetica Neue"/>
                <a:ea typeface="Helvetica Neue"/>
                <a:cs typeface="Helvetica Neue"/>
                <a:sym typeface="Helvetica Neue"/>
              </a:rPr>
              <a:t>?</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
        <p:nvSpPr>
          <p:cNvPr id="520" name="Google Shape;520;p52"/>
          <p:cNvSpPr/>
          <p:nvPr/>
        </p:nvSpPr>
        <p:spPr>
          <a:xfrm>
            <a:off x="7060375"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1" name="Google Shape;521;p52"/>
          <p:cNvSpPr txBox="1"/>
          <p:nvPr/>
        </p:nvSpPr>
        <p:spPr>
          <a:xfrm>
            <a:off x="5472125"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22" name="Google Shape;522;p52"/>
          <p:cNvSpPr/>
          <p:nvPr/>
        </p:nvSpPr>
        <p:spPr>
          <a:xfrm>
            <a:off x="6044950"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3" name="Google Shape;523;p52"/>
          <p:cNvSpPr txBox="1"/>
          <p:nvPr/>
        </p:nvSpPr>
        <p:spPr>
          <a:xfrm>
            <a:off x="6541100"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de" sz="1600" dirty="0">
                <a:solidFill>
                  <a:srgbClr val="1155CC"/>
                </a:solidFill>
                <a:latin typeface="Helvetica Neue"/>
                <a:ea typeface="Helvetica Neue"/>
                <a:cs typeface="Helvetica Neue"/>
                <a:sym typeface="Helvetica Neue"/>
              </a:rPr>
              <a:t>1. Hospital settings</a:t>
            </a:r>
            <a:endParaRPr sz="1600" dirty="0">
              <a:solidFill>
                <a:srgbClr val="1155CC"/>
              </a:solidFill>
              <a:latin typeface="Helvetica Neue"/>
              <a:ea typeface="Helvetica Neue"/>
              <a:cs typeface="Helvetica Neue"/>
              <a:sym typeface="Helvetica Neue"/>
            </a:endParaRPr>
          </a:p>
        </p:txBody>
      </p:sp>
      <p:sp>
        <p:nvSpPr>
          <p:cNvPr id="82" name="Google Shape;82;p16"/>
          <p:cNvSpPr txBox="1"/>
          <p:nvPr/>
        </p:nvSpPr>
        <p:spPr>
          <a:xfrm>
            <a:off x="3096946" y="4705750"/>
            <a:ext cx="1170479"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Photo of clinic </a:t>
            </a:r>
            <a:endParaRPr sz="1200" i="1" dirty="0">
              <a:latin typeface="Helvetica Neue"/>
              <a:ea typeface="Helvetica Neue"/>
              <a:cs typeface="Helvetica Neue"/>
              <a:sym typeface="Helvetica Neue"/>
            </a:endParaRP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chemeClr val="dk1"/>
                </a:solidFill>
                <a:latin typeface="Helvetica Neue"/>
                <a:ea typeface="Helvetica Neue"/>
                <a:cs typeface="Helvetica Neue"/>
                <a:sym typeface="Helvetica Neue"/>
              </a:rPr>
              <a:t>YES</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sp>
        <p:nvSpPr>
          <p:cNvPr id="85" name="Google Shape;85;p16"/>
          <p:cNvSpPr/>
          <p:nvPr/>
        </p:nvSpPr>
        <p:spPr>
          <a:xfrm>
            <a:off x="1189200" y="34043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589100" y="1993500"/>
            <a:ext cx="321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Does evidence of hospital setting or affiliation with hospital exist?</a:t>
            </a:r>
            <a:endParaRPr dirty="0">
              <a:latin typeface="Helvetica Neue"/>
              <a:ea typeface="Helvetica Neue"/>
              <a:cs typeface="Helvetica Neue"/>
              <a:sym typeface="Helvetica Neue"/>
            </a:endParaRPr>
          </a:p>
        </p:txBody>
      </p:sp>
      <p:sp>
        <p:nvSpPr>
          <p:cNvPr id="88" name="Google Shape;88;p16"/>
          <p:cNvSpPr txBox="1"/>
          <p:nvPr/>
        </p:nvSpPr>
        <p:spPr>
          <a:xfrm>
            <a:off x="619325" y="747050"/>
            <a:ext cx="8167800" cy="77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be in a hospital or affiliated with a hospital with inpatient facilities to allow for extended diagnostic work up and management of exacerbation. </a:t>
            </a:r>
            <a:endParaRPr sz="8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dirty="0">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29. Participation in registry</a:t>
            </a:r>
            <a:endParaRPr sz="1600" dirty="0">
              <a:solidFill>
                <a:srgbClr val="1155CC"/>
              </a:solidFill>
              <a:latin typeface="Helvetica Neue"/>
              <a:ea typeface="Helvetica Neue"/>
              <a:cs typeface="Helvetica Neue"/>
              <a:sym typeface="Helvetica Neue"/>
            </a:endParaRPr>
          </a:p>
        </p:txBody>
      </p:sp>
      <p:sp>
        <p:nvSpPr>
          <p:cNvPr id="529" name="Google Shape;529;p53"/>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rmAutofit/>
          </a:bodyPr>
          <a:lstStyle/>
          <a:p>
            <a:pPr marL="0" lvl="0" indent="0">
              <a:spcAft>
                <a:spcPts val="1200"/>
              </a:spcAft>
              <a:buNone/>
            </a:pPr>
            <a:r>
              <a:rPr lang="en-US" sz="800" dirty="0">
                <a:solidFill>
                  <a:schemeClr val="dk1"/>
                </a:solidFill>
                <a:latin typeface="Helvetica Neue"/>
              </a:rPr>
              <a:t>Registries can help to better understand atopic dermatitis. Centre needs to participate in international, national, and/or regional registry activities.</a:t>
            </a:r>
            <a:endParaRPr sz="800" dirty="0">
              <a:solidFill>
                <a:schemeClr val="dk1"/>
              </a:solidFill>
              <a:latin typeface="Helvetica Neue"/>
              <a:sym typeface="Helvetica Neue"/>
            </a:endParaRPr>
          </a:p>
        </p:txBody>
      </p:sp>
      <p:sp>
        <p:nvSpPr>
          <p:cNvPr id="530" name="Google Shape;530;p53"/>
          <p:cNvSpPr txBox="1"/>
          <p:nvPr/>
        </p:nvSpPr>
        <p:spPr>
          <a:xfrm>
            <a:off x="742875" y="1439425"/>
            <a:ext cx="40527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Is there evidence that centr</a:t>
            </a:r>
            <a:r>
              <a:rPr lang="de-DE" sz="1000" dirty="0">
                <a:solidFill>
                  <a:schemeClr val="dk1"/>
                </a:solidFill>
                <a:latin typeface="Helvetica Neue"/>
                <a:ea typeface="Helvetica Neue"/>
                <a:cs typeface="Helvetica Neue"/>
                <a:sym typeface="Helvetica Neue"/>
              </a:rPr>
              <a:t>e</a:t>
            </a:r>
            <a:r>
              <a:rPr lang="de" sz="1000" dirty="0">
                <a:solidFill>
                  <a:schemeClr val="dk1"/>
                </a:solidFill>
                <a:latin typeface="Helvetica Neue"/>
                <a:ea typeface="Helvetica Neue"/>
                <a:cs typeface="Helvetica Neue"/>
                <a:sym typeface="Helvetica Neue"/>
              </a:rPr>
              <a:t> contributes to a </a:t>
            </a:r>
            <a:r>
              <a:rPr lang="de-DE" sz="1000" dirty="0">
                <a:solidFill>
                  <a:schemeClr val="dk1"/>
                </a:solidFill>
                <a:latin typeface="Helvetica Neue"/>
                <a:ea typeface="Helvetica Neue"/>
                <a:cs typeface="Helvetica Neue"/>
                <a:sym typeface="Helvetica Neue"/>
              </a:rPr>
              <a:t>atopic dermatitis </a:t>
            </a:r>
            <a:r>
              <a:rPr lang="de-DE" sz="1000" dirty="0" err="1">
                <a:solidFill>
                  <a:schemeClr val="dk1"/>
                </a:solidFill>
                <a:latin typeface="Helvetica Neue"/>
                <a:ea typeface="Helvetica Neue"/>
                <a:cs typeface="Helvetica Neue"/>
                <a:sym typeface="Helvetica Neue"/>
              </a:rPr>
              <a:t>regeistry</a:t>
            </a:r>
            <a:r>
              <a:rPr lang="de-DE" sz="1000" dirty="0">
                <a:solidFill>
                  <a:schemeClr val="dk1"/>
                </a:solidFill>
                <a:latin typeface="Helvetica Neue"/>
                <a:ea typeface="Helvetica Neue"/>
                <a:cs typeface="Helvetica Neue"/>
                <a:sym typeface="Helvetica Neue"/>
              </a:rPr>
              <a:t>, or </a:t>
            </a:r>
            <a:r>
              <a:rPr lang="de-DE" sz="1000" dirty="0" err="1">
                <a:solidFill>
                  <a:schemeClr val="dk1"/>
                </a:solidFill>
                <a:latin typeface="Helvetica Neue"/>
                <a:ea typeface="Helvetica Neue"/>
                <a:cs typeface="Helvetica Neue"/>
                <a:sym typeface="Helvetica Neue"/>
              </a:rPr>
              <a:t>that</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there</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is</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willingness</a:t>
            </a:r>
            <a:r>
              <a:rPr lang="de-DE" sz="1000" dirty="0">
                <a:solidFill>
                  <a:schemeClr val="dk1"/>
                </a:solidFill>
                <a:latin typeface="Helvetica Neue"/>
                <a:ea typeface="Helvetica Neue"/>
                <a:cs typeface="Helvetica Neue"/>
                <a:sym typeface="Helvetica Neue"/>
              </a:rPr>
              <a:t> to </a:t>
            </a:r>
            <a:r>
              <a:rPr lang="de-DE" sz="1000" dirty="0" err="1">
                <a:solidFill>
                  <a:schemeClr val="dk1"/>
                </a:solidFill>
                <a:latin typeface="Helvetica Neue"/>
                <a:ea typeface="Helvetica Neue"/>
                <a:cs typeface="Helvetica Neue"/>
                <a:sym typeface="Helvetica Neue"/>
              </a:rPr>
              <a:t>participate</a:t>
            </a:r>
            <a:r>
              <a:rPr lang="de-DE" sz="1000" dirty="0">
                <a:solidFill>
                  <a:schemeClr val="dk1"/>
                </a:solidFill>
                <a:latin typeface="Helvetica Neue"/>
                <a:ea typeface="Helvetica Neue"/>
                <a:cs typeface="Helvetica Neue"/>
                <a:sym typeface="Helvetica Neue"/>
              </a:rPr>
              <a:t> in </a:t>
            </a:r>
            <a:r>
              <a:rPr lang="de-DE" sz="1000" dirty="0" err="1">
                <a:solidFill>
                  <a:schemeClr val="dk1"/>
                </a:solidFill>
                <a:latin typeface="Helvetica Neue"/>
                <a:ea typeface="Helvetica Neue"/>
                <a:cs typeface="Helvetica Neue"/>
                <a:sym typeface="Helvetica Neue"/>
              </a:rPr>
              <a:t>upcoming</a:t>
            </a:r>
            <a:r>
              <a:rPr lang="de-DE" sz="1000" dirty="0">
                <a:solidFill>
                  <a:schemeClr val="dk1"/>
                </a:solidFill>
                <a:latin typeface="Helvetica Neue"/>
                <a:ea typeface="Helvetica Neue"/>
                <a:cs typeface="Helvetica Neue"/>
                <a:sym typeface="Helvetica Neue"/>
              </a:rPr>
              <a:t> </a:t>
            </a:r>
            <a:r>
              <a:rPr lang="de-DE" sz="1000" dirty="0" err="1">
                <a:solidFill>
                  <a:schemeClr val="dk1"/>
                </a:solidFill>
                <a:latin typeface="Helvetica Neue"/>
                <a:ea typeface="Helvetica Neue"/>
                <a:cs typeface="Helvetica Neue"/>
                <a:sym typeface="Helvetica Neue"/>
              </a:rPr>
              <a:t>registries</a:t>
            </a:r>
            <a:r>
              <a:rPr lang="de-DE" sz="1000" dirty="0">
                <a:solidFill>
                  <a:schemeClr val="dk1"/>
                </a:solidFill>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531" name="Google Shape;531;p53"/>
          <p:cNvSpPr/>
          <p:nvPr/>
        </p:nvSpPr>
        <p:spPr>
          <a:xfrm>
            <a:off x="72127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2" name="Google Shape;532;p53"/>
          <p:cNvSpPr txBox="1"/>
          <p:nvPr/>
        </p:nvSpPr>
        <p:spPr>
          <a:xfrm>
            <a:off x="56245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33" name="Google Shape;533;p53"/>
          <p:cNvSpPr/>
          <p:nvPr/>
        </p:nvSpPr>
        <p:spPr>
          <a:xfrm>
            <a:off x="61973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4" name="Google Shape;534;p53"/>
          <p:cNvSpPr txBox="1"/>
          <p:nvPr/>
        </p:nvSpPr>
        <p:spPr>
          <a:xfrm>
            <a:off x="66935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35" name="Google Shape;535;p53"/>
          <p:cNvSpPr txBox="1"/>
          <p:nvPr/>
        </p:nvSpPr>
        <p:spPr>
          <a:xfrm>
            <a:off x="4939550" y="2571750"/>
            <a:ext cx="3580200" cy="646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If not</a:t>
            </a:r>
            <a:r>
              <a:rPr lang="de" sz="1000" dirty="0">
                <a:solidFill>
                  <a:schemeClr val="dk1"/>
                </a:solidFill>
                <a:latin typeface="Helvetica Neue"/>
                <a:ea typeface="Helvetica Neue"/>
                <a:cs typeface="Helvetica Neue"/>
                <a:sym typeface="Helvetica Neue"/>
              </a:rPr>
              <a:t>, </a:t>
            </a: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please provide that you already submitted to participate in a registry.</a:t>
            </a:r>
            <a:endParaRPr sz="1000" dirty="0">
              <a:solidFill>
                <a:schemeClr val="dk1"/>
              </a:solidFill>
              <a:latin typeface="Helvetica Neue"/>
              <a:ea typeface="Helvetica Neue"/>
              <a:cs typeface="Helvetica Neue"/>
              <a:sym typeface="Helvetica Neue"/>
            </a:endParaRPr>
          </a:p>
        </p:txBody>
      </p:sp>
      <p:graphicFrame>
        <p:nvGraphicFramePr>
          <p:cNvPr id="537" name="Google Shape;537;p53"/>
          <p:cNvGraphicFramePr/>
          <p:nvPr/>
        </p:nvGraphicFramePr>
        <p:xfrm>
          <a:off x="848850" y="2571750"/>
          <a:ext cx="3723150" cy="2011650"/>
        </p:xfrm>
        <a:graphic>
          <a:graphicData uri="http://schemas.openxmlformats.org/drawingml/2006/table">
            <a:tbl>
              <a:tblPr>
                <a:noFill/>
                <a:tableStyleId>{F50D1D8A-4896-4D42-BC95-2E5DB4B98F3A}</a:tableStyleId>
              </a:tblPr>
              <a:tblGrid>
                <a:gridCol w="37231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Please provide the names of the registries you are including patients</a:t>
                      </a:r>
                      <a:endParaRPr sz="1000" dirty="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endParaRPr sz="1000"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Education</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30. Educational activities </a:t>
            </a:r>
            <a:endParaRPr sz="1600" dirty="0">
              <a:solidFill>
                <a:srgbClr val="1155CC"/>
              </a:solidFill>
              <a:latin typeface="Helvetica Neue"/>
              <a:ea typeface="Helvetica Neue"/>
              <a:cs typeface="Helvetica Neue"/>
              <a:sym typeface="Helvetica Neue"/>
            </a:endParaRPr>
          </a:p>
        </p:txBody>
      </p:sp>
      <p:sp>
        <p:nvSpPr>
          <p:cNvPr id="548" name="Google Shape;548;p55"/>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rmAutofit/>
          </a:bodyPr>
          <a:lstStyle/>
          <a:p>
            <a:pPr marL="114300" indent="0">
              <a:buNone/>
            </a:pPr>
            <a:r>
              <a:rPr lang="en-US" sz="800" dirty="0">
                <a:solidFill>
                  <a:schemeClr val="tx1"/>
                </a:solidFill>
                <a:latin typeface="Helvetica Neue" panose="020B0604020202020204" charset="0"/>
              </a:rPr>
              <a:t>Centre needs to contribute to the education of other specialists, e.g. dermatologists and allergists non-specialists such as general practitioners and family physicians, medical</a:t>
            </a:r>
            <a:r>
              <a:rPr lang="de-DE" sz="800" dirty="0">
                <a:solidFill>
                  <a:schemeClr val="tx1"/>
                </a:solidFill>
                <a:latin typeface="Helvetica Neue" panose="020B0604020202020204" charset="0"/>
              </a:rPr>
              <a:t> </a:t>
            </a:r>
            <a:r>
              <a:rPr lang="en-US" sz="800" dirty="0">
                <a:solidFill>
                  <a:schemeClr val="tx1"/>
                </a:solidFill>
                <a:latin typeface="Helvetica Neue" panose="020B0604020202020204" charset="0"/>
              </a:rPr>
              <a:t>students, residents, patients, and the general public.</a:t>
            </a:r>
            <a:endParaRPr sz="800" dirty="0">
              <a:solidFill>
                <a:schemeClr val="tx1"/>
              </a:solidFill>
              <a:latin typeface="Helvetica Neue" panose="020B0604020202020204" charset="0"/>
              <a:ea typeface="Helvetica Neue"/>
              <a:cs typeface="Helvetica Neue"/>
              <a:sym typeface="Helvetica Neue"/>
            </a:endParaRPr>
          </a:p>
        </p:txBody>
      </p:sp>
      <p:sp>
        <p:nvSpPr>
          <p:cNvPr id="549" name="Google Shape;549;p55"/>
          <p:cNvSpPr txBox="1"/>
          <p:nvPr/>
        </p:nvSpPr>
        <p:spPr>
          <a:xfrm>
            <a:off x="558900" y="2633125"/>
            <a:ext cx="6880500" cy="1415742"/>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names and dates of educational activities and who they were for:</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patients/</a:t>
            </a:r>
            <a:r>
              <a:rPr lang="de-DE" sz="1000" dirty="0" err="1">
                <a:latin typeface="Helvetica Neue"/>
                <a:ea typeface="Helvetica Neue"/>
                <a:cs typeface="Helvetica Neue"/>
                <a:sym typeface="Helvetica Neue"/>
              </a:rPr>
              <a:t>caregivers</a:t>
            </a:r>
            <a:r>
              <a:rPr lang="de" sz="1000" dirty="0">
                <a:latin typeface="Helvetica Neue"/>
                <a:ea typeface="Helvetica Neue"/>
                <a:cs typeface="Helvetica Neue"/>
                <a:sym typeface="Helvetica Neue"/>
              </a:rPr>
              <a:t>:</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students:</a:t>
            </a:r>
            <a:endParaRPr sz="1000" dirty="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dirty="0">
                <a:latin typeface="Helvetica Neue"/>
                <a:ea typeface="Helvetica Neue"/>
                <a:cs typeface="Helvetica Neue"/>
                <a:sym typeface="Helvetica Neue"/>
              </a:rPr>
              <a:t>For physicians: </a:t>
            </a:r>
            <a:endParaRPr sz="1000" dirty="0">
              <a:latin typeface="Helvetica Neue"/>
              <a:ea typeface="Helvetica Neue"/>
              <a:cs typeface="Helvetica Neue"/>
              <a:sym typeface="Helvetica Neue"/>
            </a:endParaRPr>
          </a:p>
        </p:txBody>
      </p:sp>
      <p:sp>
        <p:nvSpPr>
          <p:cNvPr id="550" name="Google Shape;550;p55"/>
          <p:cNvSpPr txBox="1"/>
          <p:nvPr/>
        </p:nvSpPr>
        <p:spPr>
          <a:xfrm>
            <a:off x="637475" y="1432372"/>
            <a:ext cx="4187286" cy="11002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dirty="0">
                <a:latin typeface="Helvetica Neue"/>
                <a:ea typeface="Helvetica Neue"/>
                <a:cs typeface="Helvetica Neue"/>
                <a:sym typeface="Helvetica Neue"/>
              </a:rPr>
              <a:t>Do you have 1 educational activity on atopic dermatitis per year for physicians and 1 per year for patients </a:t>
            </a:r>
            <a:r>
              <a:rPr lang="de-DE" sz="1000" dirty="0">
                <a:latin typeface="Helvetica Neue"/>
                <a:ea typeface="Helvetica Neue"/>
                <a:cs typeface="Helvetica Neue"/>
                <a:sym typeface="Helvetica Neue"/>
              </a:rPr>
              <a:t>and/or </a:t>
            </a:r>
            <a:r>
              <a:rPr lang="de-DE" sz="1000" dirty="0" err="1">
                <a:latin typeface="Helvetica Neue"/>
                <a:ea typeface="Helvetica Neue"/>
                <a:cs typeface="Helvetica Neue"/>
                <a:sym typeface="Helvetica Neue"/>
              </a:rPr>
              <a:t>caregivers</a:t>
            </a:r>
            <a:r>
              <a:rPr lang="de" sz="1000" dirty="0">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
        <p:nvSpPr>
          <p:cNvPr id="551" name="Google Shape;551;p55"/>
          <p:cNvSpPr/>
          <p:nvPr/>
        </p:nvSpPr>
        <p:spPr>
          <a:xfrm>
            <a:off x="6624575"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2" name="Google Shape;552;p55"/>
          <p:cNvSpPr txBox="1"/>
          <p:nvPr/>
        </p:nvSpPr>
        <p:spPr>
          <a:xfrm>
            <a:off x="5036325"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53" name="Google Shape;553;p55"/>
          <p:cNvSpPr/>
          <p:nvPr/>
        </p:nvSpPr>
        <p:spPr>
          <a:xfrm>
            <a:off x="5609150"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4" name="Google Shape;554;p55"/>
          <p:cNvSpPr txBox="1"/>
          <p:nvPr/>
        </p:nvSpPr>
        <p:spPr>
          <a:xfrm>
            <a:off x="6105300"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dirty="0">
                <a:solidFill>
                  <a:srgbClr val="1155CC"/>
                </a:solidFill>
                <a:highlight>
                  <a:schemeClr val="lt2"/>
                </a:highlight>
                <a:latin typeface="Helvetica Neue" panose="020B0604020202020204" charset="0"/>
                <a:ea typeface="Calibri"/>
                <a:cs typeface="Calibri"/>
                <a:sym typeface="Calibri"/>
              </a:rPr>
              <a:t>Advocacy</a:t>
            </a:r>
            <a:endParaRPr sz="1800" dirty="0">
              <a:solidFill>
                <a:srgbClr val="1155CC"/>
              </a:solidFill>
              <a:highlight>
                <a:schemeClr val="lt2"/>
              </a:highlight>
              <a:latin typeface="Helvetica Neue" panose="020B06040202020202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7"/>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dirty="0">
                <a:solidFill>
                  <a:srgbClr val="1155CC"/>
                </a:solidFill>
                <a:latin typeface="Helvetica Neue"/>
                <a:ea typeface="Helvetica Neue"/>
                <a:cs typeface="Helvetica Neue"/>
                <a:sym typeface="Helvetica Neue"/>
              </a:rPr>
              <a:t>31.Increase awareness of atopic dermatitis</a:t>
            </a:r>
            <a:endParaRPr sz="1777"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65" name="Google Shape;565;p57"/>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increase awareness and knowledge of atopic dermatitis.</a:t>
            </a:r>
            <a:endParaRPr sz="1400" dirty="0">
              <a:latin typeface="Helvetica Neue"/>
              <a:ea typeface="Helvetica Neue"/>
              <a:cs typeface="Helvetica Neue"/>
              <a:sym typeface="Helvetica Neue"/>
            </a:endParaRPr>
          </a:p>
        </p:txBody>
      </p:sp>
      <p:sp>
        <p:nvSpPr>
          <p:cNvPr id="566" name="Google Shape;566;p57"/>
          <p:cNvSpPr txBox="1"/>
          <p:nvPr/>
        </p:nvSpPr>
        <p:spPr>
          <a:xfrm>
            <a:off x="547200" y="4414625"/>
            <a:ext cx="3985950" cy="36930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200" i="1" dirty="0">
                <a:latin typeface="Helvetica Neue"/>
                <a:ea typeface="Helvetica Neue"/>
                <a:cs typeface="Helvetica Neue"/>
                <a:sym typeface="Helvetica Neue"/>
              </a:rPr>
              <a:t>Please provide photos </a:t>
            </a:r>
            <a:r>
              <a:rPr lang="de-DE" sz="1200" i="1" dirty="0" err="1">
                <a:latin typeface="Helvetica Neue"/>
                <a:ea typeface="Helvetica Neue"/>
                <a:cs typeface="Helvetica Neue"/>
                <a:sym typeface="Helvetica Neue"/>
              </a:rPr>
              <a:t>of</a:t>
            </a:r>
            <a:r>
              <a:rPr lang="de-DE" sz="1200" i="1" dirty="0">
                <a:latin typeface="Helvetica Neue"/>
                <a:ea typeface="Helvetica Neue"/>
                <a:cs typeface="Helvetica Neue"/>
                <a:sym typeface="Helvetica Neue"/>
              </a:rPr>
              <a:t> </a:t>
            </a:r>
            <a:r>
              <a:rPr lang="de-DE" sz="1200" i="1" dirty="0" err="1">
                <a:latin typeface="Helvetica Neue"/>
                <a:ea typeface="Helvetica Neue"/>
                <a:cs typeface="Helvetica Neue"/>
                <a:sym typeface="Helvetica Neue"/>
              </a:rPr>
              <a:t>advocacy</a:t>
            </a:r>
            <a:r>
              <a:rPr lang="de-DE" sz="1200" i="1" dirty="0">
                <a:latin typeface="Helvetica Neue"/>
                <a:ea typeface="Helvetica Neue"/>
                <a:cs typeface="Helvetica Neue"/>
                <a:sym typeface="Helvetica Neue"/>
              </a:rPr>
              <a:t>/</a:t>
            </a:r>
            <a:r>
              <a:rPr lang="de-DE" sz="1200" i="1" dirty="0" err="1">
                <a:latin typeface="Helvetica Neue"/>
                <a:ea typeface="Helvetica Neue"/>
                <a:cs typeface="Helvetica Neue"/>
                <a:sym typeface="Helvetica Neue"/>
              </a:rPr>
              <a:t>awareness</a:t>
            </a:r>
            <a:r>
              <a:rPr lang="de-DE" sz="1200" i="1" dirty="0">
                <a:latin typeface="Helvetica Neue"/>
                <a:ea typeface="Helvetica Neue"/>
                <a:cs typeface="Helvetica Neue"/>
                <a:sym typeface="Helvetica Neue"/>
              </a:rPr>
              <a:t> </a:t>
            </a:r>
            <a:r>
              <a:rPr lang="de-DE" sz="1200" i="1" dirty="0" err="1">
                <a:latin typeface="Helvetica Neue"/>
                <a:ea typeface="Helvetica Neue"/>
                <a:cs typeface="Helvetica Neue"/>
                <a:sym typeface="Helvetica Neue"/>
              </a:rPr>
              <a:t>activities</a:t>
            </a:r>
            <a:endParaRPr sz="1200" i="1" dirty="0">
              <a:latin typeface="Helvetica Neue"/>
              <a:ea typeface="Helvetica Neue"/>
              <a:cs typeface="Helvetica Neue"/>
              <a:sym typeface="Helvetica Neue"/>
            </a:endParaRPr>
          </a:p>
        </p:txBody>
      </p:sp>
      <p:sp>
        <p:nvSpPr>
          <p:cNvPr id="567" name="Google Shape;567;p57"/>
          <p:cNvSpPr txBox="1"/>
          <p:nvPr/>
        </p:nvSpPr>
        <p:spPr>
          <a:xfrm>
            <a:off x="622049" y="1408050"/>
            <a:ext cx="4522379"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dk1"/>
                </a:solidFill>
                <a:latin typeface="Helvetica Neue"/>
                <a:ea typeface="Helvetica Neue"/>
                <a:cs typeface="Helvetica Neue"/>
                <a:sym typeface="Helvetica Neue"/>
              </a:rPr>
              <a:t>Do you have 1 advocacy /awareness activity on atopic dermatitis per year?</a:t>
            </a:r>
            <a:endParaRPr dirty="0">
              <a:latin typeface="Helvetica Neue"/>
              <a:ea typeface="Helvetica Neue"/>
              <a:cs typeface="Helvetica Neue"/>
              <a:sym typeface="Helvetica Neue"/>
            </a:endParaRPr>
          </a:p>
        </p:txBody>
      </p:sp>
      <p:sp>
        <p:nvSpPr>
          <p:cNvPr id="568" name="Google Shape;568;p57"/>
          <p:cNvSpPr/>
          <p:nvPr/>
        </p:nvSpPr>
        <p:spPr>
          <a:xfrm>
            <a:off x="69841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9" name="Google Shape;569;p57"/>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70" name="Google Shape;570;p57"/>
          <p:cNvSpPr/>
          <p:nvPr/>
        </p:nvSpPr>
        <p:spPr>
          <a:xfrm>
            <a:off x="59687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1" name="Google Shape;571;p57"/>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72" name="Google Shape;572;p5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32. Interaction with and support of patient organization(s)</a:t>
            </a:r>
            <a:endParaRPr sz="1600" dirty="0">
              <a:solidFill>
                <a:srgbClr val="1155CC"/>
              </a:solidFill>
              <a:latin typeface="Helvetica Neue"/>
              <a:ea typeface="Helvetica Neue"/>
              <a:cs typeface="Helvetica Neue"/>
              <a:sym typeface="Helvetica Neue"/>
            </a:endParaRPr>
          </a:p>
        </p:txBody>
      </p:sp>
      <p:sp>
        <p:nvSpPr>
          <p:cNvPr id="584" name="Google Shape;584;p59"/>
          <p:cNvSpPr txBox="1">
            <a:spLocks noGrp="1"/>
          </p:cNvSpPr>
          <p:nvPr>
            <p:ph type="body" idx="1"/>
          </p:nvPr>
        </p:nvSpPr>
        <p:spPr>
          <a:xfrm>
            <a:off x="658475" y="811925"/>
            <a:ext cx="7083300" cy="403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Patient organizations can help to improve the management of atopic dermatitis and atopic dermatitis patients.</a:t>
            </a:r>
            <a:endParaRPr sz="800" dirty="0">
              <a:latin typeface="Helvetica Neue"/>
              <a:ea typeface="Helvetica Neue"/>
              <a:cs typeface="Helvetica Neue"/>
              <a:sym typeface="Helvetica Neue"/>
            </a:endParaRPr>
          </a:p>
        </p:txBody>
      </p:sp>
      <p:sp>
        <p:nvSpPr>
          <p:cNvPr id="585" name="Google Shape;585;p59"/>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provide the name and/or link for patient organization:</a:t>
            </a: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86" name="Google Shape;586;p59"/>
          <p:cNvSpPr txBox="1"/>
          <p:nvPr/>
        </p:nvSpPr>
        <p:spPr>
          <a:xfrm>
            <a:off x="719550" y="1387450"/>
            <a:ext cx="4447182" cy="12926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latin typeface="Helvetica Neue"/>
                <a:ea typeface="Helvetica Neue"/>
                <a:cs typeface="Helvetica Neue"/>
                <a:sym typeface="Helvetica Neue"/>
              </a:rPr>
              <a:t>Is there evidence of interaction with atopic dermatitis patient organization?</a:t>
            </a:r>
            <a:endParaRPr sz="1000" dirty="0">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a patient organization in your country?</a:t>
            </a:r>
            <a:endParaRPr sz="600"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587" name="Google Shape;587;p59"/>
          <p:cNvSpPr/>
          <p:nvPr/>
        </p:nvSpPr>
        <p:spPr>
          <a:xfrm>
            <a:off x="6984175"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8" name="Google Shape;588;p59"/>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89" name="Google Shape;589;p59"/>
          <p:cNvSpPr/>
          <p:nvPr/>
        </p:nvSpPr>
        <p:spPr>
          <a:xfrm>
            <a:off x="5968750"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0" name="Google Shape;590;p59"/>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91" name="Google Shape;591;p59"/>
          <p:cNvSpPr/>
          <p:nvPr/>
        </p:nvSpPr>
        <p:spPr>
          <a:xfrm>
            <a:off x="6984175"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2" name="Google Shape;592;p59"/>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93" name="Google Shape;593;p59"/>
          <p:cNvSpPr/>
          <p:nvPr/>
        </p:nvSpPr>
        <p:spPr>
          <a:xfrm>
            <a:off x="5968750"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4" name="Google Shape;594;p59"/>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If you do not meet one or more of the 32 criteria please let us know why</a:t>
            </a:r>
            <a:endParaRPr sz="1600" dirty="0">
              <a:solidFill>
                <a:srgbClr val="1155CC"/>
              </a:solidFill>
              <a:latin typeface="Helvetica Neue"/>
              <a:ea typeface="Helvetica Neue"/>
              <a:cs typeface="Helvetica Neue"/>
              <a:sym typeface="Helvetica Neue"/>
            </a:endParaRPr>
          </a:p>
        </p:txBody>
      </p:sp>
      <p:graphicFrame>
        <p:nvGraphicFramePr>
          <p:cNvPr id="600" name="Google Shape;600;p60"/>
          <p:cNvGraphicFramePr/>
          <p:nvPr/>
        </p:nvGraphicFramePr>
        <p:xfrm>
          <a:off x="311700" y="1128300"/>
          <a:ext cx="7665750" cy="2819300"/>
        </p:xfrm>
        <a:graphic>
          <a:graphicData uri="http://schemas.openxmlformats.org/drawingml/2006/table">
            <a:tbl>
              <a:tblPr>
                <a:noFill/>
                <a:tableStyleId>{F50D1D8A-4896-4D42-BC95-2E5DB4B98F3A}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de" sz="1000" dirty="0">
                          <a:solidFill>
                            <a:srgbClr val="1155CC"/>
                          </a:solidFill>
                          <a:latin typeface="Helvetica Neue"/>
                          <a:ea typeface="Helvetica Neue"/>
                          <a:cs typeface="Helvetica Neue"/>
                          <a:sym typeface="Helvetica Neue"/>
                        </a:rPr>
                        <a:t>                                                      Please provide an explanation or reasons.</a:t>
                      </a:r>
                      <a:endParaRPr dirty="0"/>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Criteria number</a:t>
                      </a:r>
                      <a:r>
                        <a:rPr lang="de" sz="1000" dirty="0">
                          <a:solidFill>
                            <a:srgbClr val="1155CC"/>
                          </a:solidFill>
                          <a:latin typeface="Helvetica Neue"/>
                          <a:ea typeface="Helvetica Neue"/>
                          <a:cs typeface="Helvetica Neue"/>
                          <a:sym typeface="Helvetica Neue"/>
                        </a:rPr>
                        <a:t>:</a:t>
                      </a:r>
                      <a:endParaRPr dirty="0"/>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Criteria number</a:t>
                      </a:r>
                      <a:r>
                        <a:rPr lang="de" sz="1000" dirty="0">
                          <a:solidFill>
                            <a:srgbClr val="1155CC"/>
                          </a:solidFill>
                          <a:latin typeface="Helvetica Neue"/>
                          <a:ea typeface="Helvetica Neue"/>
                          <a:cs typeface="Helvetica Neue"/>
                          <a:sym typeface="Helvetica Neue"/>
                        </a:rPr>
                        <a:t>:</a:t>
                      </a:r>
                      <a:endParaRPr dirty="0"/>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5498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de" sz="1400" dirty="0">
                <a:solidFill>
                  <a:srgbClr val="1155CC"/>
                </a:solidFill>
                <a:latin typeface="Calibri" panose="020F0502020204030204" pitchFamily="34" charset="0"/>
                <a:ea typeface="Calibri" panose="020F0502020204030204" pitchFamily="34" charset="0"/>
                <a:cs typeface="Calibri" panose="020F0502020204030204" pitchFamily="34" charset="0"/>
                <a:sym typeface="Helvetica Neue"/>
              </a:rPr>
              <a:t>Consent Photo and</a:t>
            </a:r>
            <a:br>
              <a:rPr lang="de" sz="1400" dirty="0">
                <a:solidFill>
                  <a:srgbClr val="1155CC"/>
                </a:solidFill>
                <a:latin typeface="Calibri" panose="020F0502020204030204" pitchFamily="34" charset="0"/>
                <a:ea typeface="Calibri" panose="020F0502020204030204" pitchFamily="34" charset="0"/>
                <a:cs typeface="Calibri" panose="020F0502020204030204" pitchFamily="34" charset="0"/>
                <a:sym typeface="Helvetica Neue"/>
              </a:rPr>
            </a:br>
            <a:r>
              <a:rPr lang="en-US" sz="1400" dirty="0">
                <a:solidFill>
                  <a:srgbClr val="1155CC"/>
                </a:solidFill>
                <a:latin typeface="Calibri" panose="020F0502020204030204" pitchFamily="34" charset="0"/>
                <a:ea typeface="Calibri" panose="020F0502020204030204" pitchFamily="34" charset="0"/>
                <a:cs typeface="Calibri" panose="020F0502020204030204" pitchFamily="34" charset="0"/>
              </a:rPr>
              <a:t>for Inclusion of Email Addresses in the Global Allergy and Asthma Excellence Network Mailing List</a:t>
            </a:r>
            <a:endParaRPr sz="1400" dirty="0">
              <a:solidFill>
                <a:srgbClr val="1155CC"/>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pic>
        <p:nvPicPr>
          <p:cNvPr id="4" name="Image 3">
            <a:extLst>
              <a:ext uri="{FF2B5EF4-FFF2-40B4-BE49-F238E27FC236}">
                <a16:creationId xmlns:a16="http://schemas.microsoft.com/office/drawing/2014/main" id="{617F9CFB-E1C1-D1D1-D535-E1BC655631FB}"/>
              </a:ext>
            </a:extLst>
          </p:cNvPr>
          <p:cNvPicPr>
            <a:picLocks noChangeAspect="1"/>
          </p:cNvPicPr>
          <p:nvPr/>
        </p:nvPicPr>
        <p:blipFill>
          <a:blip r:embed="rId4"/>
          <a:srcRect/>
          <a:stretch/>
        </p:blipFill>
        <p:spPr bwMode="auto">
          <a:xfrm>
            <a:off x="7525936" y="194739"/>
            <a:ext cx="1014664" cy="751602"/>
          </a:xfrm>
          <a:prstGeom prst="rect">
            <a:avLst/>
          </a:prstGeom>
          <a:noFill/>
          <a:ln>
            <a:noFill/>
          </a:ln>
        </p:spPr>
      </p:pic>
      <p:sp>
        <p:nvSpPr>
          <p:cNvPr id="6" name="ZoneTexte 5">
            <a:extLst>
              <a:ext uri="{FF2B5EF4-FFF2-40B4-BE49-F238E27FC236}">
                <a16:creationId xmlns:a16="http://schemas.microsoft.com/office/drawing/2014/main" id="{29D8BAE6-3622-7D9B-D6E7-4A810B17141D}"/>
              </a:ext>
            </a:extLst>
          </p:cNvPr>
          <p:cNvSpPr txBox="1"/>
          <p:nvPr/>
        </p:nvSpPr>
        <p:spPr>
          <a:xfrm>
            <a:off x="311700" y="1356005"/>
            <a:ext cx="7798259" cy="3653244"/>
          </a:xfrm>
          <a:prstGeom prst="rect">
            <a:avLst/>
          </a:prstGeom>
          <a:noFill/>
        </p:spPr>
        <p:txBody>
          <a:bodyPr wrap="square">
            <a:spAutoFit/>
          </a:bodyPr>
          <a:lstStyle/>
          <a:p>
            <a:pPr>
              <a:lnSpc>
                <a:spcPct val="200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ADCARE office to use the electronic media image taken during all audits and re-audits of the centre __________________________________________________________ on the following websites: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https://global-allergy.network/cores/adcare/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 Media Ga²len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the ADCARE 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p>
          <a:p>
            <a:pPr>
              <a:lnSpc>
                <a:spcPct val="107000"/>
              </a:lnSpc>
              <a:spcAft>
                <a:spcPts val="800"/>
              </a:spcAft>
            </a:pPr>
            <a:r>
              <a:rPr lang="en-US" sz="1100" dirty="0">
                <a:latin typeface="Calibri" panose="020F0502020204030204" pitchFamily="34" charset="0"/>
                <a:ea typeface="Calibri" panose="020F0502020204030204" pitchFamily="34" charset="0"/>
                <a:cs typeface="Calibri" panose="020F0502020204030204" pitchFamily="34" charset="0"/>
              </a:rPr>
              <a:t>I hereby give my consent for the email addresses of the Head and Deputy(s), as provided in the presentation, to be included in the Global Allergy and Asthma Excellence Network mailing list. I understand that these email addresses will be used for communication, updates, and information sharing related to the network’s activities.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hlinkClick r:id="rId7"/>
              </a:rPr>
              <a:t>Subscribe Newsletter - Global Allergy and Asthma Excellence Network</a:t>
            </a: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Signature</a:t>
            </a:r>
            <a:r>
              <a:rPr lang="de-DE" sz="1100"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 Date _____________________</a:t>
            </a:r>
          </a:p>
        </p:txBody>
      </p:sp>
    </p:spTree>
    <p:extLst>
      <p:ext uri="{BB962C8B-B14F-4D97-AF65-F5344CB8AC3E}">
        <p14:creationId xmlns:p14="http://schemas.microsoft.com/office/powerpoint/2010/main" val="1426893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W</a:t>
            </a:r>
            <a:r>
              <a:rPr lang="de-DE" sz="1600" dirty="0">
                <a:solidFill>
                  <a:srgbClr val="1155CC"/>
                </a:solidFill>
                <a:latin typeface="Helvetica Neue"/>
                <a:ea typeface="Helvetica Neue"/>
                <a:cs typeface="Helvetica Neue"/>
                <a:sym typeface="Helvetica Neue"/>
              </a:rPr>
              <a:t>e</a:t>
            </a:r>
            <a:r>
              <a:rPr lang="de" sz="1600" dirty="0">
                <a:solidFill>
                  <a:srgbClr val="1155CC"/>
                </a:solidFill>
                <a:latin typeface="Helvetica Neue"/>
                <a:ea typeface="Helvetica Neue"/>
                <a:cs typeface="Helvetica Neue"/>
                <a:sym typeface="Helvetica Neue"/>
              </a:rPr>
              <a:t>bsite and Social Media Links of center</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sp>
        <p:nvSpPr>
          <p:cNvPr id="4" name="ZoneTexte 3">
            <a:extLst>
              <a:ext uri="{FF2B5EF4-FFF2-40B4-BE49-F238E27FC236}">
                <a16:creationId xmlns:a16="http://schemas.microsoft.com/office/drawing/2014/main" id="{80C3E77B-9F28-F93E-181C-7656541954A7}"/>
              </a:ext>
            </a:extLst>
          </p:cNvPr>
          <p:cNvSpPr txBox="1"/>
          <p:nvPr/>
        </p:nvSpPr>
        <p:spPr>
          <a:xfrm>
            <a:off x="311700" y="1093911"/>
            <a:ext cx="7798259" cy="3793346"/>
          </a:xfrm>
          <a:prstGeom prst="rect">
            <a:avLst/>
          </a:prstGeom>
          <a:noFill/>
        </p:spPr>
        <p:txBody>
          <a:bodyPr wrap="square">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
              <a:lnSpc>
                <a:spcPct val="107000"/>
              </a:lnSpc>
              <a:spcAft>
                <a:spcPts val="800"/>
              </a:spcAft>
            </a:pPr>
            <a: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allowed to use for the social media communication of ADCARE the following links from the center/physicians:</a:t>
            </a:r>
            <a:b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100" i="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Please enter the links we are allowed to use in the list.</a:t>
            </a: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____________www.____________________________________________________________________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07000"/>
              </a:lnSpc>
              <a:spcAft>
                <a:spcPts val="800"/>
              </a:spcAft>
              <a:buNone/>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24B9DA8F-4E65-E018-A786-358868636740}"/>
              </a:ext>
            </a:extLst>
          </p:cNvPr>
          <p:cNvPicPr>
            <a:picLocks noChangeAspect="1"/>
          </p:cNvPicPr>
          <p:nvPr/>
        </p:nvPicPr>
        <p:blipFill>
          <a:blip r:embed="rId4"/>
          <a:stretch>
            <a:fillRect/>
          </a:stretch>
        </p:blipFill>
        <p:spPr>
          <a:xfrm>
            <a:off x="503316" y="2601547"/>
            <a:ext cx="769257" cy="195140"/>
          </a:xfrm>
          <a:prstGeom prst="rect">
            <a:avLst/>
          </a:prstGeom>
        </p:spPr>
      </p:pic>
      <p:pic>
        <p:nvPicPr>
          <p:cNvPr id="7" name="Image 6">
            <a:extLst>
              <a:ext uri="{FF2B5EF4-FFF2-40B4-BE49-F238E27FC236}">
                <a16:creationId xmlns:a16="http://schemas.microsoft.com/office/drawing/2014/main" id="{BD91D972-9D8C-D629-B510-46881340E451}"/>
              </a:ext>
            </a:extLst>
          </p:cNvPr>
          <p:cNvPicPr>
            <a:picLocks noChangeAspect="1"/>
          </p:cNvPicPr>
          <p:nvPr/>
        </p:nvPicPr>
        <p:blipFill>
          <a:blip r:embed="rId5"/>
          <a:stretch>
            <a:fillRect/>
          </a:stretch>
        </p:blipFill>
        <p:spPr>
          <a:xfrm>
            <a:off x="488936" y="2888011"/>
            <a:ext cx="283027" cy="250565"/>
          </a:xfrm>
          <a:prstGeom prst="rect">
            <a:avLst/>
          </a:prstGeom>
        </p:spPr>
      </p:pic>
      <p:pic>
        <p:nvPicPr>
          <p:cNvPr id="8" name="Image 7">
            <a:extLst>
              <a:ext uri="{FF2B5EF4-FFF2-40B4-BE49-F238E27FC236}">
                <a16:creationId xmlns:a16="http://schemas.microsoft.com/office/drawing/2014/main" id="{A65A966C-B26A-A953-A792-235DD5D61FA8}"/>
              </a:ext>
            </a:extLst>
          </p:cNvPr>
          <p:cNvPicPr>
            <a:picLocks noChangeAspect="1"/>
          </p:cNvPicPr>
          <p:nvPr/>
        </p:nvPicPr>
        <p:blipFill>
          <a:blip r:embed="rId6"/>
          <a:stretch>
            <a:fillRect/>
          </a:stretch>
        </p:blipFill>
        <p:spPr>
          <a:xfrm>
            <a:off x="510035" y="3241194"/>
            <a:ext cx="248990" cy="250566"/>
          </a:xfrm>
          <a:prstGeom prst="rect">
            <a:avLst/>
          </a:prstGeom>
        </p:spPr>
      </p:pic>
      <p:pic>
        <p:nvPicPr>
          <p:cNvPr id="9" name="Image 8">
            <a:extLst>
              <a:ext uri="{FF2B5EF4-FFF2-40B4-BE49-F238E27FC236}">
                <a16:creationId xmlns:a16="http://schemas.microsoft.com/office/drawing/2014/main" id="{F738A35C-DEC7-38C2-8D5D-BC1383E241F8}"/>
              </a:ext>
            </a:extLst>
          </p:cNvPr>
          <p:cNvPicPr>
            <a:picLocks noChangeAspect="1"/>
          </p:cNvPicPr>
          <p:nvPr/>
        </p:nvPicPr>
        <p:blipFill>
          <a:blip r:embed="rId7"/>
          <a:stretch>
            <a:fillRect/>
          </a:stretch>
        </p:blipFill>
        <p:spPr>
          <a:xfrm>
            <a:off x="514414" y="2155514"/>
            <a:ext cx="283028" cy="277396"/>
          </a:xfrm>
          <a:prstGeom prst="rect">
            <a:avLst/>
          </a:prstGeom>
        </p:spPr>
      </p:pic>
      <p:pic>
        <p:nvPicPr>
          <p:cNvPr id="10" name="Image 9">
            <a:extLst>
              <a:ext uri="{FF2B5EF4-FFF2-40B4-BE49-F238E27FC236}">
                <a16:creationId xmlns:a16="http://schemas.microsoft.com/office/drawing/2014/main" id="{27558F74-FD70-C342-ED88-279347BE0DB5}"/>
              </a:ext>
            </a:extLst>
          </p:cNvPr>
          <p:cNvPicPr>
            <a:picLocks noChangeAspect="1"/>
          </p:cNvPicPr>
          <p:nvPr/>
        </p:nvPicPr>
        <p:blipFill>
          <a:blip r:embed="rId8"/>
          <a:stretch>
            <a:fillRect/>
          </a:stretch>
        </p:blipFill>
        <p:spPr>
          <a:xfrm>
            <a:off x="488936" y="3593677"/>
            <a:ext cx="308506" cy="301450"/>
          </a:xfrm>
          <a:prstGeom prst="rect">
            <a:avLst/>
          </a:prstGeom>
        </p:spPr>
      </p:pic>
      <p:pic>
        <p:nvPicPr>
          <p:cNvPr id="11" name="Image 10">
            <a:extLst>
              <a:ext uri="{FF2B5EF4-FFF2-40B4-BE49-F238E27FC236}">
                <a16:creationId xmlns:a16="http://schemas.microsoft.com/office/drawing/2014/main" id="{399C209C-1815-51A2-B812-AA1544E3C78F}"/>
              </a:ext>
            </a:extLst>
          </p:cNvPr>
          <p:cNvPicPr>
            <a:picLocks noChangeAspect="1"/>
          </p:cNvPicPr>
          <p:nvPr/>
        </p:nvPicPr>
        <p:blipFill>
          <a:blip r:embed="rId9"/>
          <a:stretch>
            <a:fillRect/>
          </a:stretch>
        </p:blipFill>
        <p:spPr>
          <a:xfrm>
            <a:off x="531623" y="4011850"/>
            <a:ext cx="244781" cy="195140"/>
          </a:xfrm>
          <a:prstGeom prst="rect">
            <a:avLst/>
          </a:prstGeom>
        </p:spPr>
      </p:pic>
      <p:pic>
        <p:nvPicPr>
          <p:cNvPr id="12" name="Image 11">
            <a:extLst>
              <a:ext uri="{FF2B5EF4-FFF2-40B4-BE49-F238E27FC236}">
                <a16:creationId xmlns:a16="http://schemas.microsoft.com/office/drawing/2014/main" id="{EBEBEAC3-1A72-4218-1243-6C31D1382E3D}"/>
              </a:ext>
            </a:extLst>
          </p:cNvPr>
          <p:cNvPicPr>
            <a:picLocks noChangeAspect="1"/>
          </p:cNvPicPr>
          <p:nvPr/>
        </p:nvPicPr>
        <p:blipFill>
          <a:blip r:embed="rId10"/>
          <a:stretch>
            <a:fillRect/>
          </a:stretch>
        </p:blipFill>
        <p:spPr>
          <a:xfrm>
            <a:off x="488936" y="4263386"/>
            <a:ext cx="270089" cy="301450"/>
          </a:xfrm>
          <a:prstGeom prst="rect">
            <a:avLst/>
          </a:prstGeom>
        </p:spPr>
      </p:pic>
      <p:pic>
        <p:nvPicPr>
          <p:cNvPr id="6" name="Google Shape;56;p13">
            <a:extLst>
              <a:ext uri="{FF2B5EF4-FFF2-40B4-BE49-F238E27FC236}">
                <a16:creationId xmlns:a16="http://schemas.microsoft.com/office/drawing/2014/main" id="{03F06ED1-F616-753F-05C6-B39600C23802}"/>
              </a:ext>
            </a:extLst>
          </p:cNvPr>
          <p:cNvPicPr preferRelativeResize="0"/>
          <p:nvPr/>
        </p:nvPicPr>
        <p:blipFill>
          <a:blip r:embed="rId11"/>
          <a:srcRect/>
          <a:stretch/>
        </p:blipFill>
        <p:spPr>
          <a:xfrm>
            <a:off x="7499917" y="159270"/>
            <a:ext cx="1066703" cy="790150"/>
          </a:xfrm>
          <a:prstGeom prst="rect">
            <a:avLst/>
          </a:prstGeom>
          <a:noFill/>
          <a:ln>
            <a:noFill/>
          </a:ln>
        </p:spPr>
      </p:pic>
    </p:spTree>
    <p:extLst>
      <p:ext uri="{BB962C8B-B14F-4D97-AF65-F5344CB8AC3E}">
        <p14:creationId xmlns:p14="http://schemas.microsoft.com/office/powerpoint/2010/main" val="4283484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Date of application:</a:t>
            </a:r>
            <a:r>
              <a:rPr lang="de"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 sz="1400" dirty="0">
                <a:latin typeface="Helvetica Neue" panose="020B0604020202020204" charset="0"/>
              </a:rPr>
              <a:t>DD/MM/YYYY </a:t>
            </a:r>
            <a:endParaRPr sz="1400" dirty="0">
              <a:latin typeface="Helvetica Neue"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72277" y="258417"/>
            <a:ext cx="8898835" cy="82027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2. Outpatient clinic with separate clinic hours for atopic dermatitis patients headed by expert</a:t>
            </a:r>
            <a:endParaRPr sz="1600" dirty="0">
              <a:solidFill>
                <a:srgbClr val="1155CC"/>
              </a:solidFill>
              <a:latin typeface="Helvetica Neue"/>
              <a:ea typeface="Helvetica Neue"/>
              <a:cs typeface="Helvetica Neue"/>
              <a:sym typeface="Helvetica Neue"/>
            </a:endParaRPr>
          </a:p>
        </p:txBody>
      </p:sp>
      <p:sp>
        <p:nvSpPr>
          <p:cNvPr id="94" name="Google Shape;94;p17"/>
          <p:cNvSpPr txBox="1">
            <a:spLocks noGrp="1"/>
          </p:cNvSpPr>
          <p:nvPr>
            <p:ph type="body" idx="1"/>
          </p:nvPr>
        </p:nvSpPr>
        <p:spPr>
          <a:xfrm>
            <a:off x="569900" y="834886"/>
            <a:ext cx="7798848" cy="628913"/>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needs to have designated and expert leadership (experienced specialist physician) and to offer a minimum number of consultation hours per week exclusive for </a:t>
            </a:r>
            <a:r>
              <a:rPr lang="de-DE" sz="800" dirty="0">
                <a:solidFill>
                  <a:schemeClr val="dk1"/>
                </a:solidFill>
                <a:latin typeface="Helvetica Neue"/>
                <a:ea typeface="Helvetica Neue"/>
                <a:cs typeface="Helvetica Neue"/>
                <a:sym typeface="Helvetica Neue"/>
              </a:rPr>
              <a:t>atopic dermatitis </a:t>
            </a:r>
            <a:r>
              <a:rPr lang="de" sz="800" dirty="0">
                <a:solidFill>
                  <a:schemeClr val="dk1"/>
                </a:solidFill>
                <a:latin typeface="Helvetica Neue"/>
                <a:ea typeface="Helvetica Neue"/>
                <a:cs typeface="Helvetica Neue"/>
                <a:sym typeface="Helvetica Neue"/>
              </a:rPr>
              <a:t>patients.</a:t>
            </a:r>
            <a:endParaRPr sz="800" dirty="0">
              <a:solidFill>
                <a:schemeClr val="dk1"/>
              </a:solidFill>
              <a:latin typeface="Helvetica Neue"/>
              <a:ea typeface="Helvetica Neue"/>
              <a:cs typeface="Helvetica Neue"/>
              <a:sym typeface="Helvetica Neue"/>
            </a:endParaRPr>
          </a:p>
        </p:txBody>
      </p:sp>
      <p:sp>
        <p:nvSpPr>
          <p:cNvPr id="95" name="Google Shape;95;p17"/>
          <p:cNvSpPr/>
          <p:nvPr/>
        </p:nvSpPr>
        <p:spPr>
          <a:xfrm>
            <a:off x="7175075" y="1793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7175075" y="20980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98" name="Google Shape;98;p17"/>
          <p:cNvSpPr/>
          <p:nvPr/>
        </p:nvSpPr>
        <p:spPr>
          <a:xfrm>
            <a:off x="6198600" y="2133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198600" y="1791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01" name="Google Shape;101;p17"/>
          <p:cNvSpPr txBox="1"/>
          <p:nvPr/>
        </p:nvSpPr>
        <p:spPr>
          <a:xfrm>
            <a:off x="6655800" y="19071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dirty="0">
                <a:solidFill>
                  <a:srgbClr val="1155CC"/>
                </a:solidFill>
                <a:latin typeface="Helvetica Neue"/>
                <a:ea typeface="Helvetica Neue"/>
                <a:cs typeface="Helvetica Neue"/>
                <a:sym typeface="Helvetica Neue"/>
              </a:rPr>
              <a:t>Which days ?</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lt2"/>
                </a:solidFill>
                <a:latin typeface="Helvetica Neue"/>
                <a:ea typeface="Helvetica Neue"/>
                <a:cs typeface="Helvetica Neue"/>
                <a:sym typeface="Helvetica Neue"/>
              </a:rPr>
              <a:t>x</a:t>
            </a:r>
            <a:endParaRPr sz="1000" dirty="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endParaRPr dirty="0">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hours?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5" name="Google Shape;105;p17"/>
          <p:cNvSpPr txBox="1"/>
          <p:nvPr/>
        </p:nvSpPr>
        <p:spPr>
          <a:xfrm>
            <a:off x="4239800" y="2570675"/>
            <a:ext cx="4506300" cy="2609915"/>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dirty="0">
                <a:solidFill>
                  <a:srgbClr val="1155CC"/>
                </a:solidFill>
                <a:latin typeface="Helvetica Neue"/>
                <a:ea typeface="Helvetica Neue"/>
                <a:cs typeface="Helvetica Neue"/>
                <a:sym typeface="Helvetica Neue"/>
              </a:rPr>
              <a:t>Name(s) of physicians who work in the atopic dermatitis clinic:</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120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dirty="0">
                <a:solidFill>
                  <a:srgbClr val="1155CC"/>
                </a:solidFill>
                <a:latin typeface="Helvetica Neue"/>
                <a:ea typeface="Helvetica Neue"/>
                <a:cs typeface="Helvetica Neue"/>
                <a:sym typeface="Helvetica Neue"/>
              </a:rPr>
              <a:t>name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dirty="0">
              <a:latin typeface="Helvetica Neue"/>
              <a:ea typeface="Helvetica Neue"/>
              <a:cs typeface="Helvetica Neue"/>
              <a:sym typeface="Helvetica Neue"/>
            </a:endParaRPr>
          </a:p>
        </p:txBody>
      </p:sp>
      <p:sp>
        <p:nvSpPr>
          <p:cNvPr id="106" name="Google Shape;106;p17"/>
          <p:cNvSpPr txBox="1"/>
          <p:nvPr/>
        </p:nvSpPr>
        <p:spPr>
          <a:xfrm>
            <a:off x="569900" y="1327300"/>
            <a:ext cx="4770000" cy="14311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Deliverable:</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Lead by experienced physician (board certified specialist)?</a:t>
            </a:r>
            <a:endParaRPr sz="1000" dirty="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≥4h / week of dedicated atopic dermatitis clinic (physician contact time)?</a:t>
            </a:r>
            <a:endParaRPr sz="1000" dirty="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3. Open to children and/</a:t>
            </a:r>
            <a:r>
              <a:rPr lang="de-DE" sz="1600" dirty="0">
                <a:solidFill>
                  <a:srgbClr val="1155CC"/>
                </a:solidFill>
                <a:latin typeface="Helvetica Neue"/>
                <a:ea typeface="Helvetica Neue"/>
                <a:cs typeface="Helvetica Neue"/>
                <a:sym typeface="Helvetica Neue"/>
              </a:rPr>
              <a:t>or</a:t>
            </a:r>
            <a:r>
              <a:rPr lang="de" sz="1600" dirty="0">
                <a:solidFill>
                  <a:srgbClr val="1155CC"/>
                </a:solidFill>
                <a:latin typeface="Helvetica Neue"/>
                <a:ea typeface="Helvetica Neue"/>
                <a:cs typeface="Helvetica Neue"/>
                <a:sym typeface="Helvetica Neue"/>
              </a:rPr>
              <a:t> adult patients</a:t>
            </a:r>
            <a:endParaRPr sz="1600" dirty="0">
              <a:solidFill>
                <a:srgbClr val="1155CC"/>
              </a:solidFill>
              <a:latin typeface="Helvetica Neue"/>
              <a:ea typeface="Helvetica Neue"/>
              <a:cs typeface="Helvetica Neue"/>
              <a:sym typeface="Helvetica Neue"/>
            </a:endParaRP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Autofit/>
          </a:bodyPr>
          <a:lstStyle/>
          <a:p>
            <a:pPr marL="0" lvl="0" indent="0">
              <a:spcAft>
                <a:spcPts val="1200"/>
              </a:spcAft>
              <a:buNone/>
            </a:pPr>
            <a:r>
              <a:rPr lang="en-US" sz="800" dirty="0">
                <a:solidFill>
                  <a:schemeClr val="tx1"/>
                </a:solidFill>
                <a:latin typeface="Helvetica Neue" panose="020B0604020202020204" charset="0"/>
              </a:rPr>
              <a:t>Centres need to be able to provide care for pediatric and or adult atopic dermatitis patients, either by Centre staff or affiliated specialists</a:t>
            </a:r>
            <a:endParaRPr sz="200" dirty="0">
              <a:solidFill>
                <a:schemeClr val="tx1"/>
              </a:solidFill>
              <a:latin typeface="Helvetica Neue" panose="020B0604020202020204" charset="0"/>
              <a:ea typeface="Helvetica Neue"/>
              <a:cs typeface="Helvetica Neue"/>
              <a:sym typeface="Helvetica Neue"/>
            </a:endParaRPr>
          </a:p>
        </p:txBody>
      </p:sp>
      <p:sp>
        <p:nvSpPr>
          <p:cNvPr id="113" name="Google Shape;113;p18"/>
          <p:cNvSpPr txBox="1"/>
          <p:nvPr/>
        </p:nvSpPr>
        <p:spPr>
          <a:xfrm>
            <a:off x="623400" y="1502438"/>
            <a:ext cx="4645200" cy="492412"/>
          </a:xfrm>
          <a:prstGeom prst="rect">
            <a:avLst/>
          </a:prstGeom>
          <a:noFill/>
          <a:ln>
            <a:noFill/>
          </a:ln>
        </p:spPr>
        <p:txBody>
          <a:bodyPr spcFirstLastPara="1" wrap="square" lIns="91425" tIns="91425" rIns="91425" bIns="91425" anchor="t" anchorCtr="0">
            <a:spAutoFit/>
          </a:bodyPr>
          <a:lstStyle/>
          <a:p>
            <a:pPr lvl="0"/>
            <a:r>
              <a:rPr lang="en-US" sz="1000" dirty="0">
                <a:latin typeface="Helvetica Neue" panose="020B0604020202020204" charset="0"/>
              </a:rPr>
              <a:t>Evidence that pediatric and or adult atopic dermatitis patients are provided with state-of-the-art care</a:t>
            </a:r>
            <a:endParaRPr sz="1000" dirty="0">
              <a:solidFill>
                <a:schemeClr val="dk1"/>
              </a:solidFill>
              <a:latin typeface="Helvetica Neue" panose="020B0604020202020204" charset="0"/>
              <a:ea typeface="Helvetica Neue"/>
              <a:cs typeface="Helvetica Neue"/>
              <a:sym typeface="Helvetica Neue"/>
            </a:endParaRPr>
          </a:p>
        </p:txBody>
      </p:sp>
      <p:sp>
        <p:nvSpPr>
          <p:cNvPr id="114" name="Google Shape;114;p18"/>
          <p:cNvSpPr txBox="1"/>
          <p:nvPr/>
        </p:nvSpPr>
        <p:spPr>
          <a:xfrm>
            <a:off x="623400" y="2110100"/>
            <a:ext cx="4299900" cy="800189"/>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de" sz="1000" dirty="0">
                <a:solidFill>
                  <a:schemeClr val="dk1"/>
                </a:solidFill>
                <a:latin typeface="Helvetica Neue"/>
                <a:ea typeface="Helvetica Neue"/>
                <a:cs typeface="Helvetica Neue"/>
                <a:sym typeface="Helvetica Neue"/>
              </a:rPr>
              <a:t>Are your atopic dermatitis patients adults?</a:t>
            </a:r>
            <a:endParaRPr sz="1000" dirty="0">
              <a:solidFill>
                <a:schemeClr val="dk1"/>
              </a:solidFill>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de" sz="1000" dirty="0">
                <a:solidFill>
                  <a:schemeClr val="dk1"/>
                </a:solidFill>
                <a:latin typeface="Helvetica Neue"/>
                <a:ea typeface="Helvetica Neue"/>
                <a:cs typeface="Helvetica Neue"/>
                <a:sym typeface="Helvetica Neue"/>
              </a:rPr>
              <a:t>Are your atopic dermatitis patients children?</a:t>
            </a:r>
            <a:endParaRPr sz="1000" dirty="0">
              <a:solidFill>
                <a:schemeClr val="dk1"/>
              </a:solidFill>
              <a:latin typeface="Helvetica Neue"/>
              <a:ea typeface="Helvetica Neue"/>
              <a:cs typeface="Helvetica Neue"/>
              <a:sym typeface="Helvetica Neue"/>
            </a:endParaRPr>
          </a:p>
        </p:txBody>
      </p:sp>
      <p:sp>
        <p:nvSpPr>
          <p:cNvPr id="115" name="Google Shape;115;p18"/>
          <p:cNvSpPr/>
          <p:nvPr/>
        </p:nvSpPr>
        <p:spPr>
          <a:xfrm>
            <a:off x="6749375"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18"/>
          <p:cNvSpPr txBox="1"/>
          <p:nvPr/>
        </p:nvSpPr>
        <p:spPr>
          <a:xfrm>
            <a:off x="5161125"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17" name="Google Shape;117;p18"/>
          <p:cNvSpPr/>
          <p:nvPr/>
        </p:nvSpPr>
        <p:spPr>
          <a:xfrm>
            <a:off x="5733950"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8"/>
          <p:cNvSpPr txBox="1"/>
          <p:nvPr/>
        </p:nvSpPr>
        <p:spPr>
          <a:xfrm>
            <a:off x="6230100"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19" name="Google Shape;119;p18"/>
          <p:cNvSpPr/>
          <p:nvPr/>
        </p:nvSpPr>
        <p:spPr>
          <a:xfrm>
            <a:off x="6749375"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 name="Google Shape;120;p18"/>
          <p:cNvSpPr txBox="1"/>
          <p:nvPr/>
        </p:nvSpPr>
        <p:spPr>
          <a:xfrm>
            <a:off x="5161125"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1" name="Google Shape;121;p18"/>
          <p:cNvSpPr/>
          <p:nvPr/>
        </p:nvSpPr>
        <p:spPr>
          <a:xfrm>
            <a:off x="5733950"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2" name="Google Shape;122;p18"/>
          <p:cNvSpPr txBox="1"/>
          <p:nvPr/>
        </p:nvSpPr>
        <p:spPr>
          <a:xfrm>
            <a:off x="6230100"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3" name="Google Shape;123;p18"/>
          <p:cNvSpPr/>
          <p:nvPr/>
        </p:nvSpPr>
        <p:spPr>
          <a:xfrm>
            <a:off x="6749375"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4" name="Google Shape;124;p18"/>
          <p:cNvSpPr txBox="1"/>
          <p:nvPr/>
        </p:nvSpPr>
        <p:spPr>
          <a:xfrm>
            <a:off x="5161125"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5" name="Google Shape;125;p18"/>
          <p:cNvSpPr/>
          <p:nvPr/>
        </p:nvSpPr>
        <p:spPr>
          <a:xfrm>
            <a:off x="5733950"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6" name="Google Shape;126;p18"/>
          <p:cNvSpPr txBox="1"/>
          <p:nvPr/>
        </p:nvSpPr>
        <p:spPr>
          <a:xfrm>
            <a:off x="6230100"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1155CC"/>
                </a:solidFill>
                <a:latin typeface="Helvetica Neue"/>
                <a:ea typeface="Helvetica Neue"/>
                <a:cs typeface="Helvetica Neue"/>
                <a:sym typeface="Helvetica Neue"/>
              </a:rPr>
              <a:t>4. Team of dedicated staff, with specific atopic dermatitis training</a:t>
            </a:r>
            <a:endParaRPr sz="1600" dirty="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659596"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800" dirty="0">
                <a:solidFill>
                  <a:schemeClr val="dk1"/>
                </a:solidFill>
                <a:latin typeface="Helvetica Neue"/>
                <a:ea typeface="Helvetica Neue"/>
                <a:cs typeface="Helvetica Neue"/>
                <a:sym typeface="Helvetica Neue"/>
              </a:rPr>
              <a:t>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comprise more than one physician and at least one nurse. All centr</a:t>
            </a:r>
            <a:r>
              <a:rPr lang="de-DE" sz="800" dirty="0">
                <a:solidFill>
                  <a:schemeClr val="dk1"/>
                </a:solidFill>
                <a:latin typeface="Helvetica Neue"/>
                <a:ea typeface="Helvetica Neue"/>
                <a:cs typeface="Helvetica Neue"/>
                <a:sym typeface="Helvetica Neue"/>
              </a:rPr>
              <a:t>e</a:t>
            </a:r>
            <a:r>
              <a:rPr lang="de" sz="800" dirty="0">
                <a:solidFill>
                  <a:schemeClr val="dk1"/>
                </a:solidFill>
                <a:latin typeface="Helvetica Neue"/>
                <a:ea typeface="Helvetica Neue"/>
                <a:cs typeface="Helvetica Neue"/>
                <a:sym typeface="Helvetica Neue"/>
              </a:rPr>
              <a:t> staff needs to be specifically and regularly trained in atopic dermatitis.</a:t>
            </a:r>
            <a:endParaRPr sz="800" dirty="0">
              <a:latin typeface="Helvetica Neue"/>
              <a:ea typeface="Helvetica Neue"/>
              <a:cs typeface="Helvetica Neue"/>
              <a:sym typeface="Helvetica Neue"/>
            </a:endParaRPr>
          </a:p>
        </p:txBody>
      </p:sp>
      <p:sp>
        <p:nvSpPr>
          <p:cNvPr id="134" name="Google Shape;134;p19"/>
          <p:cNvSpPr txBox="1"/>
          <p:nvPr/>
        </p:nvSpPr>
        <p:spPr>
          <a:xfrm>
            <a:off x="623400" y="1318425"/>
            <a:ext cx="4807500" cy="12310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dirty="0">
                <a:solidFill>
                  <a:srgbClr val="1155CC"/>
                </a:solidFill>
                <a:latin typeface="Helvetica Neue"/>
                <a:ea typeface="Helvetica Neue"/>
                <a:cs typeface="Helvetica Neue"/>
                <a:sym typeface="Helvetica Neue"/>
              </a:rPr>
              <a:t>Deliverable:</a:t>
            </a:r>
            <a:endParaRPr sz="1000" dirty="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dirty="0">
                <a:solidFill>
                  <a:schemeClr val="dk1"/>
                </a:solidFill>
                <a:latin typeface="Helvetica Neue"/>
                <a:ea typeface="Helvetica Neue"/>
                <a:cs typeface="Helvetica Neue"/>
                <a:sym typeface="Helvetica Neue"/>
              </a:rPr>
              <a:t>Do you have ≥2 physicians and ≥1 nurse?</a:t>
            </a:r>
            <a:endParaRPr sz="1000" dirty="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dirty="0">
                <a:solidFill>
                  <a:schemeClr val="dk1"/>
                </a:solidFill>
                <a:latin typeface="Helvetica Neue"/>
                <a:ea typeface="Helvetica Neue"/>
                <a:cs typeface="Helvetica Neue"/>
                <a:sym typeface="Helvetica Neue"/>
              </a:rPr>
              <a:t>Do you record of ≥1 atopic dermatitis training per staff member per year, e.g. GA</a:t>
            </a:r>
            <a:r>
              <a:rPr lang="de" sz="1000" baseline="30000" dirty="0">
                <a:solidFill>
                  <a:schemeClr val="dk1"/>
                </a:solidFill>
                <a:latin typeface="Helvetica Neue"/>
                <a:ea typeface="Helvetica Neue"/>
                <a:cs typeface="Helvetica Neue"/>
                <a:sym typeface="Helvetica Neue"/>
              </a:rPr>
              <a:t>2</a:t>
            </a:r>
            <a:r>
              <a:rPr lang="de" sz="1000" dirty="0">
                <a:solidFill>
                  <a:schemeClr val="dk1"/>
                </a:solidFill>
                <a:latin typeface="Helvetica Neue"/>
                <a:ea typeface="Helvetica Neue"/>
                <a:cs typeface="Helvetica Neue"/>
                <a:sym typeface="Helvetica Neue"/>
              </a:rPr>
              <a:t>LEN school on atopic dermatitis, atopic dermatitis CME activity, etc.?</a:t>
            </a:r>
            <a:endParaRPr dirty="0">
              <a:latin typeface="Helvetica Neue"/>
              <a:ea typeface="Helvetica Neue"/>
              <a:cs typeface="Helvetica Neue"/>
              <a:sym typeface="Helvetica Neue"/>
            </a:endParaRPr>
          </a:p>
        </p:txBody>
      </p:sp>
      <p:sp>
        <p:nvSpPr>
          <p:cNvPr id="135" name="Google Shape;135;p19"/>
          <p:cNvSpPr txBox="1"/>
          <p:nvPr/>
        </p:nvSpPr>
        <p:spPr>
          <a:xfrm>
            <a:off x="623400" y="3579950"/>
            <a:ext cx="7609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i="1" dirty="0">
                <a:latin typeface="Helvetica Neue"/>
                <a:ea typeface="Helvetica Neue"/>
                <a:cs typeface="Helvetica Neue"/>
                <a:sym typeface="Helvetica Neue"/>
              </a:rPr>
              <a:t>Please provide photos of certificates, trainings on the next pages or name the training and date.</a:t>
            </a:r>
            <a:endParaRPr sz="1200" i="1" dirty="0">
              <a:latin typeface="Helvetica Neue"/>
              <a:ea typeface="Helvetica Neue"/>
              <a:cs typeface="Helvetica Neue"/>
              <a:sym typeface="Helvetica Neue"/>
            </a:endParaRPr>
          </a:p>
        </p:txBody>
      </p:sp>
      <p:sp>
        <p:nvSpPr>
          <p:cNvPr id="136" name="Google Shape;136;p19"/>
          <p:cNvSpPr/>
          <p:nvPr/>
        </p:nvSpPr>
        <p:spPr>
          <a:xfrm>
            <a:off x="7663775"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38" name="Google Shape;138;p19"/>
          <p:cNvSpPr/>
          <p:nvPr/>
        </p:nvSpPr>
        <p:spPr>
          <a:xfrm>
            <a:off x="6648350"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40" name="Google Shape;140;p19"/>
          <p:cNvSpPr/>
          <p:nvPr/>
        </p:nvSpPr>
        <p:spPr>
          <a:xfrm>
            <a:off x="7663775"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42" name="Google Shape;142;p19"/>
          <p:cNvSpPr/>
          <p:nvPr/>
        </p:nvSpPr>
        <p:spPr>
          <a:xfrm>
            <a:off x="6648350"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600" dirty="0">
                <a:latin typeface="Helvetica Neue"/>
                <a:ea typeface="Helvetica Neue"/>
                <a:cs typeface="Helvetica Neue"/>
                <a:sym typeface="Helvetica Neue"/>
              </a:rPr>
              <a:t>Certificates, trainings</a:t>
            </a:r>
            <a:endParaRPr sz="1600" dirty="0"/>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dirty="0">
                <a:solidFill>
                  <a:srgbClr val="000000"/>
                </a:solidFill>
                <a:latin typeface="Helvetica Neue"/>
                <a:ea typeface="Helvetica Neue"/>
                <a:cs typeface="Helvetica Neue"/>
                <a:sym typeface="Helvetica Neue"/>
              </a:rPr>
              <a:t>Photos of </a:t>
            </a:r>
            <a:r>
              <a:rPr lang="de" sz="1600" dirty="0">
                <a:latin typeface="Helvetica Neue"/>
                <a:ea typeface="Helvetica Neue"/>
                <a:cs typeface="Helvetica Neue"/>
                <a:sym typeface="Helvetica Neue"/>
              </a:rPr>
              <a:t>physicians / nurses</a:t>
            </a:r>
            <a:endParaRPr sz="1600" dirty="0"/>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7" ma:contentTypeDescription="Ein neues Dokument erstellen." ma:contentTypeScope="" ma:versionID="e9276c400f1341680df7b9c7707ae071">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343ba58688ea1ba4b001397aefa09d8b"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f2db637a-a43c-475a-b2d9-567e1781fcad" xsi:nil="true"/>
    <TaxCatchAll xmlns="a9c14a14-b13c-497e-a91a-64ce7d3cbe81" xsi:nil="true"/>
    <lcf76f155ced4ddcb4097134ff3c332f xmlns="f2db637a-a43c-475a-b2d9-567e1781fc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CD8238-8CD2-4CBC-BFCA-FEC84B7DC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14a14-b13c-497e-a91a-64ce7d3cbe81"/>
    <ds:schemaRef ds:uri="f2db637a-a43c-475a-b2d9-567e1781f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AD4EF1-399B-441D-96D7-F6686A97DEAC}">
  <ds:schemaRefs>
    <ds:schemaRef ds:uri="http://schemas.microsoft.com/sharepoint/v3/contenttype/forms"/>
  </ds:schemaRefs>
</ds:datastoreItem>
</file>

<file path=customXml/itemProps3.xml><?xml version="1.0" encoding="utf-8"?>
<ds:datastoreItem xmlns:ds="http://schemas.openxmlformats.org/officeDocument/2006/customXml" ds:itemID="{69C63097-9B1F-4C8E-99D7-A04EBF382EEE}">
  <ds:schemaRefs>
    <ds:schemaRef ds:uri="http://schemas.microsoft.com/office/2006/metadata/properties"/>
    <ds:schemaRef ds:uri="http://schemas.microsoft.com/office/infopath/2007/PartnerControls"/>
    <ds:schemaRef ds:uri="f2db637a-a43c-475a-b2d9-567e1781fcad"/>
    <ds:schemaRef ds:uri="a9c14a14-b13c-497e-a91a-64ce7d3cbe81"/>
  </ds:schemaRefs>
</ds:datastoreItem>
</file>

<file path=docProps/app.xml><?xml version="1.0" encoding="utf-8"?>
<Properties xmlns="http://schemas.openxmlformats.org/officeDocument/2006/extended-properties" xmlns:vt="http://schemas.openxmlformats.org/officeDocument/2006/docPropsVTypes">
  <TotalTime>0</TotalTime>
  <Words>2963</Words>
  <Application>Microsoft Office PowerPoint</Application>
  <PresentationFormat>Bildschirmpräsentation (16:9)</PresentationFormat>
  <Paragraphs>395</Paragraphs>
  <Slides>49</Slides>
  <Notes>49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49</vt:i4>
      </vt:variant>
    </vt:vector>
  </HeadingPairs>
  <TitlesOfParts>
    <vt:vector size="53" baseType="lpstr">
      <vt:lpstr>Helvetica Neue</vt:lpstr>
      <vt:lpstr>Arial</vt:lpstr>
      <vt:lpstr>Calibri</vt:lpstr>
      <vt:lpstr>Simple Light</vt:lpstr>
      <vt:lpstr>Name Centre</vt:lpstr>
      <vt:lpstr>PowerPoint-Präsentation</vt:lpstr>
      <vt:lpstr>Infrastructure/Set up</vt:lpstr>
      <vt:lpstr>1. Hospital settings</vt:lpstr>
      <vt:lpstr>2. Outpatient clinic with separate clinic hours for atopic dermatitis patients headed by expert</vt:lpstr>
      <vt:lpstr>3. Open to children and/or adult patients</vt:lpstr>
      <vt:lpstr>4. Team of dedicated staff, with specific atopic dermatitis training </vt:lpstr>
      <vt:lpstr>Certificates, trainings</vt:lpstr>
      <vt:lpstr>Photos of physicians / nurses</vt:lpstr>
      <vt:lpstr>5. Multidisciplinary approach</vt:lpstr>
      <vt:lpstr>6. Accessibility and visibility</vt:lpstr>
      <vt:lpstr>7. Communication skills </vt:lpstr>
      <vt:lpstr>8. Quality management </vt:lpstr>
      <vt:lpstr>Please provide photos of the certificate of the hospital (e.g. QM certificates)</vt:lpstr>
      <vt:lpstr>Please provide photos of some SOPs from your centre</vt:lpstr>
      <vt:lpstr>9. Structured documentation, recording and archiving of patient data </vt:lpstr>
      <vt:lpstr>10. Critical incidence reporting and error management</vt:lpstr>
      <vt:lpstr>11. Assessment of patient satisfaction and unmet needs</vt:lpstr>
      <vt:lpstr>12. In team communication </vt:lpstr>
      <vt:lpstr>13. Active recruitment of research funding and support for educational activities and      advocacy on atopic dermatitis</vt:lpstr>
      <vt:lpstr>14. Support of the ADCARE network</vt:lpstr>
      <vt:lpstr>15. “Never give up” attitude</vt:lpstr>
      <vt:lpstr>Management</vt:lpstr>
      <vt:lpstr>16. Knowledge of and adherence to the national and international atopic dermatitis guidelines.</vt:lpstr>
      <vt:lpstr>17. Knowledge and use of current nomenclature and classification of atopic dermatitis </vt:lpstr>
      <vt:lpstr>18. Knowledge and use of guided history taking/anamnesis </vt:lpstr>
      <vt:lpstr>19. Knowledge and use of differential diagnostic algorithm </vt:lpstr>
      <vt:lpstr>20. Standardized assessments and monitoring of disease activity, impact and control       of disease  </vt:lpstr>
      <vt:lpstr>21. Identification of comorbidities and underlying causes</vt:lpstr>
      <vt:lpstr>22. Knowledge and use of preventive approaches</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atopic dermatitis physicians names</vt:lpstr>
      <vt:lpstr>28. Clinical trials </vt:lpstr>
      <vt:lpstr>29. Participation in registry</vt:lpstr>
      <vt:lpstr>Education</vt:lpstr>
      <vt:lpstr>30. Educational activities </vt:lpstr>
      <vt:lpstr>Advocacy</vt:lpstr>
      <vt:lpstr>31.Increase awareness of atopic dermatitis </vt:lpstr>
      <vt:lpstr>32. Interaction with and support of patient organization(s)</vt:lpstr>
      <vt:lpstr>If you do not meet one or more of the 32 criteria please let us know why</vt:lpstr>
      <vt:lpstr>Consent Photo and for Inclusion of Email Addresses in the Global Allergy and Asthma Excellence Network Mailing List</vt:lpstr>
      <vt:lpstr>Website and Social Media Links of center</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dc:creator>Meesch, Cathrin</dc:creator>
  <cp:lastModifiedBy>Alice Dufour-Feronce</cp:lastModifiedBy>
  <cp:revision>31</cp:revision>
  <dcterms:modified xsi:type="dcterms:W3CDTF">2025-12-12T10:23:48Z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0x0101005D1777832C480042B4BF46A9F9B009E8</vt:lpwstr>
  </property>
  <property fmtid="{D5CDD505-2E9C-101B-9397-08002B2CF9AE}" pid="3" name="MediaServiceImageTags">
    <vt:lpwstr/>
  </property>
</Properties>
</file>