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0F_0.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5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2" r:id="rId49"/>
    <p:sldId id="303" r:id="rId50"/>
    <p:sldId id="308" r:id="rId51"/>
    <p:sldId id="307" r:id="rId52"/>
    <p:sldId id="304" r:id="rId53"/>
  </p:sldIdLst>
  <p:sldSz cx="9144000" cy="5143500" type="screen16x9"/>
  <p:notesSz cx="6858000" cy="9144000"/>
  <p:embeddedFontLst>
    <p:embeddedFont>
      <p:font typeface="Helvetica Neue"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C8E521-19E0-6189-9356-5674B768A05B}" name="Katharina Ehringfeld" initials="KE" userId="S::katharina.ehringfeld@ga2len.network::0f6e0710-f318-486a-b298-1d9c7fdd5ef2" providerId="AD"/>
  <p188:author id="{58C9D2A2-1B47-A539-25D8-2AA3F86B3A14}" name="Alice Dufour-Feronce" initials="AD" userId="S::alice.dufour-feronce@ga2len.network::fb79c922-e6f7-42f5-b439-f88b45d18a7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77FA0-F4AB-C68F-1BA9-3BF0F164CAE0}" v="4" dt="2026-05-18T06:48:50.908"/>
  </p1510:revLst>
</p1510:revInfo>
</file>

<file path=ppt/tableStyles.xml><?xml version="1.0" encoding="utf-8"?>
<a:tblStyleLst xmlns:a="http://schemas.openxmlformats.org/drawingml/2006/main" def="{F50D1D8A-4896-4D42-BC95-2E5DB4B98F3A}">
  <a:tblStyle styleId="{F50D1D8A-4896-4D42-BC95-2E5DB4B98F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4.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0F_0.xml><?xml version="1.0" encoding="utf-8"?>
<p188:cmLst xmlns:a="http://schemas.openxmlformats.org/drawingml/2006/main" xmlns:r="http://schemas.openxmlformats.org/officeDocument/2006/relationships" xmlns:p188="http://schemas.microsoft.com/office/powerpoint/2018/8/main">
  <p188:cm id="{1F083EA6-E716-4045-9147-35EBBCE0C3FF}" authorId="{58C9D2A2-1B47-A539-25D8-2AA3F86B3A14}" created="2026-05-13T08:39:50.819">
    <ac:deMkLst xmlns:ac="http://schemas.microsoft.com/office/drawing/2013/main/command">
      <pc:docMk xmlns:pc="http://schemas.microsoft.com/office/powerpoint/2013/main/command"/>
      <pc:sldMk xmlns:pc="http://schemas.microsoft.com/office/powerpoint/2013/main/command" cId="0" sldId="271"/>
      <ac:spMk id="239" creationId="{00000000-0000-0000-0000-000000000000}"/>
    </ac:deMkLst>
    <p188:replyLst>
      <p188:reply id="{85F9D63C-0F1B-4AB2-A85C-24649B5C0E06}" authorId="{96C8E521-19E0-6189-9356-5674B768A05B}" created="2026-05-15T08:37:38.677">
        <p188:txBody>
          <a:bodyPr/>
          <a:lstStyle/>
          <a:p>
            <a:r>
              <a:rPr lang="en-US"/>
              <a:t>Enrico &amp; Walter agreed it is realistic</a:t>
            </a:r>
          </a:p>
        </p188:txBody>
      </p188:reply>
    </p188:replyLst>
    <p188:txBody>
      <a:bodyPr/>
      <a:lstStyle/>
      <a:p>
        <a:r>
          <a:rPr lang="de-DE"/>
          <a:t>Is that number realistic?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34627cad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34627cad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e34627cad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e34627cad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34627cad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34627cad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34627cad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e34627cad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f5f16d9ba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f5f16d9ba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4f5f16d9ba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4f5f16d9ba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34627cad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34627cad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e34627cad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e34627cad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34627cad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e34627cad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e34627cad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e34627cad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347b5f5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347b5f5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e34627cad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e34627cad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e34627cad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e34627cad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34627cad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34627cad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e34627cad4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e34627cad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34627cad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34627cad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e34627cad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e34627cad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e34627cad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e34627cad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e34627ca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e34627ca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e34627cad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e34627cad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e34627cad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e34627cad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e34627cad4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e34627cad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e34627cad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e34627cad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e34627cad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e34627cad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e34627cad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e34627cad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34627cad4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34627cad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e34627cad4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e34627cad4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4f5f16d9ba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4f5f16d9ba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e34627cad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e34627cad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4627cad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4627cad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4f5f16d9ba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4f5f16d9ba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e34627cad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e34627cad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e34627ca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e34627cad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e34627cad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e34627cad4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e34627cad4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e34627cad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e34627cad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e34627cad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e34627cad4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e34627cad4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e34627cad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e34627cad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e34627cad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e34627cad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a:extLst>
            <a:ext uri="{FF2B5EF4-FFF2-40B4-BE49-F238E27FC236}">
              <a16:creationId xmlns:a16="http://schemas.microsoft.com/office/drawing/2014/main" id="{950E6DE8-2754-1AFA-D2A9-C6976376A706}"/>
            </a:ext>
          </a:extLst>
        </p:cNvPr>
        <p:cNvGrpSpPr/>
        <p:nvPr/>
      </p:nvGrpSpPr>
      <p:grpSpPr>
        <a:xfrm>
          <a:off x="0" y="0"/>
          <a:ext cx="0" cy="0"/>
          <a:chOff x="0" y="0"/>
          <a:chExt cx="0" cy="0"/>
        </a:xfrm>
      </p:grpSpPr>
      <p:sp>
        <p:nvSpPr>
          <p:cNvPr id="596" name="Google Shape;596;g2565c5bf13b_0_3:notes">
            <a:extLst>
              <a:ext uri="{FF2B5EF4-FFF2-40B4-BE49-F238E27FC236}">
                <a16:creationId xmlns:a16="http://schemas.microsoft.com/office/drawing/2014/main" id="{558D907A-A27E-BA38-E115-5BDF721873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a:extLst>
              <a:ext uri="{FF2B5EF4-FFF2-40B4-BE49-F238E27FC236}">
                <a16:creationId xmlns:a16="http://schemas.microsoft.com/office/drawing/2014/main" id="{0A70A8C0-3C73-2BE8-1A73-392F89E5AA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9240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4257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e347b5f564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e347b5f56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e34627ca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e34627cad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34627ca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34627cad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34627cad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e34627cad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f5f16d9ba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4f5f16d9b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f5f16d9ba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4f5f16d9b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0F_0.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global-allergy.network/newsletter/"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linktr.ee/GA2LENETWORK" TargetMode="External"/><Relationship Id="rId5" Type="http://schemas.openxmlformats.org/officeDocument/2006/relationships/hyperlink" Target="https://global-allergy.network/cores/AirwaysCARE/" TargetMode="Externa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849800"/>
            <a:ext cx="9144000" cy="88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de" sz="4480">
                <a:latin typeface="Helvetica Neue"/>
                <a:ea typeface="Helvetica Neue"/>
                <a:cs typeface="Helvetica Neue"/>
                <a:sym typeface="Helvetica Neue"/>
              </a:rPr>
              <a:t>Name Center</a:t>
            </a:r>
            <a:endParaRPr sz="4480">
              <a:latin typeface="Helvetica Neue"/>
              <a:ea typeface="Helvetica Neue"/>
              <a:cs typeface="Helvetica Neue"/>
              <a:sym typeface="Helvetica Neue"/>
            </a:endParaRPr>
          </a:p>
        </p:txBody>
      </p:sp>
      <p:sp>
        <p:nvSpPr>
          <p:cNvPr id="55" name="Google Shape;55;p13"/>
          <p:cNvSpPr txBox="1">
            <a:spLocks noGrp="1"/>
          </p:cNvSpPr>
          <p:nvPr>
            <p:ph type="subTitle" idx="1"/>
          </p:nvPr>
        </p:nvSpPr>
        <p:spPr>
          <a:xfrm>
            <a:off x="363950" y="410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de" b="1">
                <a:solidFill>
                  <a:srgbClr val="0B5394"/>
                </a:solidFill>
                <a:latin typeface="Helvetica Neue"/>
                <a:ea typeface="Helvetica Neue"/>
                <a:cs typeface="Helvetica Neue"/>
                <a:sym typeface="Helvetica Neue"/>
              </a:rPr>
              <a:t>AirwaysCARE </a:t>
            </a:r>
            <a:endParaRPr b="1">
              <a:solidFill>
                <a:srgbClr val="0B5394"/>
              </a:solidFill>
              <a:latin typeface="Helvetica Neue"/>
              <a:ea typeface="Helvetica Neue"/>
              <a:cs typeface="Helvetica Neue"/>
              <a:sym typeface="Helvetica Neue"/>
            </a:endParaRPr>
          </a:p>
          <a:p>
            <a:pPr marL="0" lvl="0" indent="0" algn="ctr" rtl="0">
              <a:spcBef>
                <a:spcPts val="0"/>
              </a:spcBef>
              <a:spcAft>
                <a:spcPts val="0"/>
              </a:spcAft>
              <a:buNone/>
            </a:pPr>
            <a:r>
              <a:rPr lang="de" b="1">
                <a:solidFill>
                  <a:srgbClr val="0B5394"/>
                </a:solidFill>
                <a:latin typeface="Helvetica Neue"/>
                <a:ea typeface="Helvetica Neue"/>
                <a:cs typeface="Helvetica Neue"/>
                <a:sym typeface="Helvetica Neue"/>
              </a:rPr>
              <a:t>Audit Presentation</a:t>
            </a:r>
            <a:endParaRPr b="1">
              <a:solidFill>
                <a:srgbClr val="0B5394"/>
              </a:solidFill>
              <a:latin typeface="Helvetica Neue"/>
              <a:ea typeface="Helvetica Neue"/>
              <a:cs typeface="Helvetica Neue"/>
              <a:sym typeface="Helvetica Neue"/>
            </a:endParaRPr>
          </a:p>
        </p:txBody>
      </p:sp>
      <p:pic>
        <p:nvPicPr>
          <p:cNvPr id="56" name="Google Shape;56;p13"/>
          <p:cNvPicPr preferRelativeResize="0"/>
          <p:nvPr/>
        </p:nvPicPr>
        <p:blipFill>
          <a:blip r:embed="rId3"/>
          <a:srcRect/>
          <a:stretch/>
        </p:blipFill>
        <p:spPr>
          <a:xfrm>
            <a:off x="6896044" y="254833"/>
            <a:ext cx="2141007" cy="1001991"/>
          </a:xfrm>
          <a:prstGeom prst="rect">
            <a:avLst/>
          </a:prstGeom>
          <a:noFill/>
          <a:ln>
            <a:noFill/>
          </a:ln>
        </p:spPr>
      </p:pic>
      <p:pic>
        <p:nvPicPr>
          <p:cNvPr id="57" name="Google Shape;57;p13"/>
          <p:cNvPicPr preferRelativeResize="0"/>
          <p:nvPr/>
        </p:nvPicPr>
        <p:blipFill rotWithShape="1">
          <a:blip r:embed="rId4">
            <a:alphaModFix/>
          </a:blip>
          <a:srcRect l="129" r="129"/>
          <a:stretch/>
        </p:blipFill>
        <p:spPr>
          <a:xfrm>
            <a:off x="89675" y="158600"/>
            <a:ext cx="2027400" cy="1317821"/>
          </a:xfrm>
          <a:prstGeom prst="rect">
            <a:avLst/>
          </a:prstGeom>
          <a:noFill/>
          <a:ln>
            <a:noFill/>
          </a:ln>
        </p:spPr>
      </p:pic>
      <p:sp>
        <p:nvSpPr>
          <p:cNvPr id="58" name="Google Shape;58;p13"/>
          <p:cNvSpPr txBox="1"/>
          <p:nvPr/>
        </p:nvSpPr>
        <p:spPr>
          <a:xfrm>
            <a:off x="93792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Name Head of center:</a:t>
            </a:r>
            <a:endParaRPr sz="1200">
              <a:solidFill>
                <a:schemeClr val="dk1"/>
              </a:solidFill>
              <a:latin typeface="Helvetica Neue"/>
              <a:ea typeface="Helvetica Neue"/>
              <a:cs typeface="Helvetica Neue"/>
              <a:sym typeface="Helvetica Neue"/>
            </a:endParaRPr>
          </a:p>
        </p:txBody>
      </p:sp>
      <p:sp>
        <p:nvSpPr>
          <p:cNvPr id="59" name="Google Shape;59;p13"/>
          <p:cNvSpPr txBox="1"/>
          <p:nvPr/>
        </p:nvSpPr>
        <p:spPr>
          <a:xfrm>
            <a:off x="93792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200">
                <a:solidFill>
                  <a:schemeClr val="dk1"/>
                </a:solidFill>
                <a:latin typeface="Helvetica Neue"/>
                <a:ea typeface="Helvetica Neue"/>
                <a:cs typeface="Helvetica Neue"/>
                <a:sym typeface="Helvetica Neue"/>
              </a:rPr>
              <a:t>Name Deputy of center:</a:t>
            </a:r>
            <a:endParaRPr sz="1200">
              <a:solidFill>
                <a:schemeClr val="dk1"/>
              </a:solidFill>
            </a:endParaRPr>
          </a:p>
        </p:txBody>
      </p:sp>
      <p:sp>
        <p:nvSpPr>
          <p:cNvPr id="60" name="Google Shape;60;p13"/>
          <p:cNvSpPr txBox="1"/>
          <p:nvPr/>
        </p:nvSpPr>
        <p:spPr>
          <a:xfrm>
            <a:off x="495737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Email Head of center:</a:t>
            </a:r>
            <a:endParaRPr sz="1200">
              <a:solidFill>
                <a:schemeClr val="dk1"/>
              </a:solidFill>
              <a:latin typeface="Helvetica Neue"/>
              <a:ea typeface="Helvetica Neue"/>
              <a:cs typeface="Helvetica Neue"/>
              <a:sym typeface="Helvetica Neue"/>
            </a:endParaRPr>
          </a:p>
        </p:txBody>
      </p:sp>
      <p:sp>
        <p:nvSpPr>
          <p:cNvPr id="61" name="Google Shape;61;p13"/>
          <p:cNvSpPr txBox="1"/>
          <p:nvPr/>
        </p:nvSpPr>
        <p:spPr>
          <a:xfrm>
            <a:off x="495737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Name Deputy of center:</a:t>
            </a:r>
            <a:endParaRPr sz="12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5. Multidisciplinary approach</a:t>
            </a:r>
            <a:endParaRPr sz="1600">
              <a:solidFill>
                <a:srgbClr val="1155CC"/>
              </a:solidFill>
              <a:latin typeface="Helvetica Neue"/>
              <a:ea typeface="Helvetica Neue"/>
              <a:cs typeface="Helvetica Neue"/>
              <a:sym typeface="Helvetica Neue"/>
            </a:endParaRPr>
          </a:p>
        </p:txBody>
      </p:sp>
      <p:sp>
        <p:nvSpPr>
          <p:cNvPr id="165" name="Google Shape;165;p22"/>
          <p:cNvSpPr txBox="1">
            <a:spLocks noGrp="1"/>
          </p:cNvSpPr>
          <p:nvPr>
            <p:ph type="body" idx="1"/>
          </p:nvPr>
        </p:nvSpPr>
        <p:spPr>
          <a:xfrm>
            <a:off x="623400" y="820150"/>
            <a:ext cx="7639500" cy="542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Center needs to be able to interact with other specialties for the management of comorbidities, the treatment of patients with differential diagnoses, and to perform extended diagnostics.</a:t>
            </a:r>
            <a:endParaRPr sz="800">
              <a:solidFill>
                <a:schemeClr val="dk1"/>
              </a:solidFill>
              <a:latin typeface="Helvetica Neue"/>
              <a:ea typeface="Helvetica Neue"/>
              <a:cs typeface="Helvetica Neue"/>
              <a:sym typeface="Helvetica Neue"/>
            </a:endParaRPr>
          </a:p>
        </p:txBody>
      </p:sp>
      <p:sp>
        <p:nvSpPr>
          <p:cNvPr id="166" name="Google Shape;166;p22"/>
          <p:cNvSpPr txBox="1"/>
          <p:nvPr/>
        </p:nvSpPr>
        <p:spPr>
          <a:xfrm>
            <a:off x="680950" y="2681050"/>
            <a:ext cx="6637800" cy="23397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write down specialties who you interact with.</a:t>
            </a:r>
            <a:endParaRPr sz="1000">
              <a:solidFill>
                <a:srgbClr val="1155CC"/>
              </a:solidFill>
            </a:endParaRPr>
          </a:p>
          <a:p>
            <a:pPr marL="0" lvl="0" indent="0" algn="l" rtl="0">
              <a:spcBef>
                <a:spcPts val="0"/>
              </a:spcBef>
              <a:spcAft>
                <a:spcPts val="0"/>
              </a:spcAft>
              <a:buNone/>
            </a:pPr>
            <a:r>
              <a:rPr lang="de" sz="1000">
                <a:solidFill>
                  <a:schemeClr val="lt2"/>
                </a:solidFill>
              </a:rPr>
              <a:t>x</a:t>
            </a:r>
          </a:p>
          <a:p>
            <a:pPr marL="0" lvl="0" indent="0" algn="l" rtl="0">
              <a:spcBef>
                <a:spcPts val="0"/>
              </a:spcBef>
              <a:spcAft>
                <a:spcPts val="0"/>
              </a:spcAft>
              <a:buNone/>
            </a:pPr>
            <a:r>
              <a:rPr lang="de-DE" sz="1000">
                <a:solidFill>
                  <a:schemeClr val="lt2"/>
                </a:solidFill>
              </a:rPr>
              <a:t>x</a:t>
            </a:r>
          </a:p>
          <a:p>
            <a:pPr marL="0" lvl="0" indent="0" algn="l" rtl="0">
              <a:spcBef>
                <a:spcPts val="0"/>
              </a:spcBef>
              <a:spcAft>
                <a:spcPts val="0"/>
              </a:spcAft>
              <a:buNone/>
            </a:pPr>
            <a:r>
              <a:rPr lang="de-DE" sz="1000">
                <a:solidFill>
                  <a:schemeClr val="lt2"/>
                </a:solidFill>
              </a:rPr>
              <a:t>x</a:t>
            </a:r>
          </a:p>
          <a:p>
            <a:pPr marL="0" lvl="0" indent="0" algn="l" rtl="0">
              <a:spcBef>
                <a:spcPts val="0"/>
              </a:spcBef>
              <a:spcAft>
                <a:spcPts val="0"/>
              </a:spcAft>
              <a:buNone/>
            </a:pPr>
            <a:r>
              <a:rPr lang="de-DE" sz="1000">
                <a:solidFill>
                  <a:schemeClr val="lt2"/>
                </a:solidFill>
              </a:rPr>
              <a:t>x</a:t>
            </a:r>
          </a:p>
          <a:p>
            <a:pPr marL="0" lvl="0" indent="0" algn="l" rtl="0">
              <a:spcBef>
                <a:spcPts val="0"/>
              </a:spcBef>
              <a:spcAft>
                <a:spcPts val="0"/>
              </a:spcAft>
              <a:buNone/>
            </a:pPr>
            <a:r>
              <a:rPr lang="de-DE" sz="1000">
                <a:solidFill>
                  <a:schemeClr val="lt2"/>
                </a:solidFill>
              </a:rPr>
              <a:t>x</a:t>
            </a:r>
          </a:p>
          <a:p>
            <a:pPr marL="0" lvl="0" indent="0" algn="l" rtl="0">
              <a:spcBef>
                <a:spcPts val="0"/>
              </a:spcBef>
              <a:spcAft>
                <a:spcPts val="0"/>
              </a:spcAft>
              <a:buNone/>
            </a:pPr>
            <a:r>
              <a:rPr lang="de-DE" sz="1000">
                <a:solidFill>
                  <a:schemeClr val="lt2"/>
                </a:solidFill>
              </a:rPr>
              <a:t>x</a:t>
            </a:r>
          </a:p>
          <a:p>
            <a:pPr marL="0" lvl="0" indent="0" algn="l" rtl="0">
              <a:spcBef>
                <a:spcPts val="0"/>
              </a:spcBef>
              <a:spcAft>
                <a:spcPts val="0"/>
              </a:spcAft>
              <a:buNone/>
            </a:pPr>
            <a:r>
              <a:rPr lang="de-DE" sz="1000">
                <a:solidFill>
                  <a:schemeClr val="lt2"/>
                </a:solidFill>
              </a:rPr>
              <a:t>x</a:t>
            </a:r>
          </a:p>
          <a:p>
            <a:pPr marL="0" lvl="0" indent="0" algn="l" rtl="0">
              <a:spcBef>
                <a:spcPts val="0"/>
              </a:spcBef>
              <a:spcAft>
                <a:spcPts val="0"/>
              </a:spcAft>
              <a:buNone/>
            </a:pPr>
            <a:r>
              <a:rPr lang="de-DE" sz="1000">
                <a:solidFill>
                  <a:schemeClr val="lt2"/>
                </a:solidFill>
              </a:rPr>
              <a:t>x</a:t>
            </a:r>
          </a:p>
          <a:p>
            <a:pPr marL="0" lvl="0" indent="0" algn="l" rtl="0">
              <a:spcBef>
                <a:spcPts val="0"/>
              </a:spcBef>
              <a:spcAft>
                <a:spcPts val="0"/>
              </a:spcAft>
              <a:buNone/>
            </a:pPr>
            <a:r>
              <a:rPr lang="de-DE" sz="1000">
                <a:solidFill>
                  <a:schemeClr val="lt2"/>
                </a:solidFill>
              </a:rPr>
              <a:t>x</a:t>
            </a:r>
          </a:p>
          <a:p>
            <a:pPr marL="0" lvl="0" indent="0" algn="l" rtl="0">
              <a:spcBef>
                <a:spcPts val="0"/>
              </a:spcBef>
              <a:spcAft>
                <a:spcPts val="0"/>
              </a:spcAft>
              <a:buNone/>
            </a:pPr>
            <a:r>
              <a:rPr lang="de-DE" sz="1000">
                <a:solidFill>
                  <a:schemeClr val="lt2"/>
                </a:solidFill>
              </a:rPr>
              <a:t>x</a:t>
            </a:r>
          </a:p>
          <a:p>
            <a:pPr marL="0" lvl="0" indent="0" algn="l" rtl="0">
              <a:spcBef>
                <a:spcPts val="0"/>
              </a:spcBef>
              <a:spcAft>
                <a:spcPts val="0"/>
              </a:spcAft>
              <a:buNone/>
            </a:pPr>
            <a:r>
              <a:rPr lang="de-DE" sz="1000">
                <a:solidFill>
                  <a:schemeClr val="lt2"/>
                </a:solidFill>
              </a:rPr>
              <a:t>x</a:t>
            </a:r>
          </a:p>
          <a:p>
            <a:pPr marL="0" lvl="0" indent="0" algn="l" rtl="0">
              <a:spcBef>
                <a:spcPts val="0"/>
              </a:spcBef>
              <a:spcAft>
                <a:spcPts val="0"/>
              </a:spcAft>
              <a:buNone/>
            </a:pPr>
            <a:r>
              <a:rPr lang="de-DE" sz="1000">
                <a:solidFill>
                  <a:schemeClr val="lt2"/>
                </a:solidFill>
              </a:rPr>
              <a:t>x</a:t>
            </a:r>
          </a:p>
          <a:p>
            <a:pPr marL="0" lvl="0" indent="0" algn="l" rtl="0">
              <a:spcBef>
                <a:spcPts val="0"/>
              </a:spcBef>
              <a:spcAft>
                <a:spcPts val="0"/>
              </a:spcAft>
              <a:buNone/>
            </a:pPr>
            <a:r>
              <a:rPr lang="de-DE" sz="1000">
                <a:solidFill>
                  <a:schemeClr val="lt2"/>
                </a:solidFill>
              </a:rPr>
              <a:t>x</a:t>
            </a:r>
          </a:p>
        </p:txBody>
      </p:sp>
      <p:sp>
        <p:nvSpPr>
          <p:cNvPr id="167" name="Google Shape;167;p22"/>
          <p:cNvSpPr txBox="1"/>
          <p:nvPr/>
        </p:nvSpPr>
        <p:spPr>
          <a:xfrm>
            <a:off x="623400" y="1404775"/>
            <a:ext cx="4811100" cy="102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Is the center able to interact with other specialties for the management of comorbidities, the treatment of patients with differential diagnoses, and to perform extended diagnostics?</a:t>
            </a:r>
            <a:endParaRPr sz="1000">
              <a:solidFill>
                <a:schemeClr val="dk1"/>
              </a:solidFill>
              <a:latin typeface="Helvetica Neue"/>
              <a:ea typeface="Helvetica Neue"/>
              <a:cs typeface="Helvetica Neue"/>
              <a:sym typeface="Helvetica Neue"/>
            </a:endParaRPr>
          </a:p>
        </p:txBody>
      </p:sp>
      <p:sp>
        <p:nvSpPr>
          <p:cNvPr id="168" name="Google Shape;168;p22"/>
          <p:cNvSpPr/>
          <p:nvPr/>
        </p:nvSpPr>
        <p:spPr>
          <a:xfrm>
            <a:off x="75175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70" name="Google Shape;170;p22"/>
          <p:cNvSpPr/>
          <p:nvPr/>
        </p:nvSpPr>
        <p:spPr>
          <a:xfrm>
            <a:off x="65021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6. Accessibility and visibility</a:t>
            </a:r>
            <a:endParaRPr sz="1600">
              <a:solidFill>
                <a:srgbClr val="1155CC"/>
              </a:solidFill>
              <a:latin typeface="Helvetica Neue"/>
              <a:ea typeface="Helvetica Neue"/>
              <a:cs typeface="Helvetica Neue"/>
              <a:sym typeface="Helvetica Neue"/>
            </a:endParaRPr>
          </a:p>
        </p:txBody>
      </p:sp>
      <p:sp>
        <p:nvSpPr>
          <p:cNvPr id="177" name="Google Shape;177;p23"/>
          <p:cNvSpPr txBox="1">
            <a:spLocks noGrp="1"/>
          </p:cNvSpPr>
          <p:nvPr>
            <p:ph type="body" idx="1"/>
          </p:nvPr>
        </p:nvSpPr>
        <p:spPr>
          <a:xfrm>
            <a:off x="495025" y="759025"/>
            <a:ext cx="726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DE" sz="800" err="1">
                <a:solidFill>
                  <a:schemeClr val="dk1"/>
                </a:solidFill>
                <a:latin typeface="Helvetica Neue"/>
                <a:ea typeface="Helvetica Neue"/>
                <a:cs typeface="Helvetica Neue"/>
                <a:sym typeface="Helvetica Neue"/>
              </a:rPr>
              <a:t>Allergic</a:t>
            </a:r>
            <a:r>
              <a:rPr lang="de-DE" sz="800">
                <a:solidFill>
                  <a:schemeClr val="dk1"/>
                </a:solidFill>
                <a:latin typeface="Helvetica Neue"/>
                <a:ea typeface="Helvetica Neue"/>
                <a:cs typeface="Helvetica Neue"/>
                <a:sym typeface="Helvetica Neue"/>
              </a:rPr>
              <a:t> </a:t>
            </a:r>
            <a:r>
              <a:rPr lang="de-DE" sz="800" err="1">
                <a:solidFill>
                  <a:schemeClr val="dk1"/>
                </a:solidFill>
                <a:latin typeface="Helvetica Neue"/>
                <a:ea typeface="Helvetica Neue"/>
                <a:cs typeface="Helvetica Neue"/>
                <a:sym typeface="Helvetica Neue"/>
              </a:rPr>
              <a:t>rhinitis</a:t>
            </a:r>
            <a:r>
              <a:rPr lang="de-DE" sz="800">
                <a:solidFill>
                  <a:schemeClr val="dk1"/>
                </a:solidFill>
                <a:latin typeface="Helvetica Neue"/>
                <a:ea typeface="Helvetica Neue"/>
                <a:cs typeface="Helvetica Neue"/>
                <a:sym typeface="Helvetica Neue"/>
              </a:rPr>
              <a:t> and </a:t>
            </a:r>
            <a:r>
              <a:rPr lang="de-DE" sz="800" err="1">
                <a:solidFill>
                  <a:schemeClr val="dk1"/>
                </a:solidFill>
                <a:latin typeface="Helvetica Neue"/>
                <a:ea typeface="Helvetica Neue"/>
                <a:cs typeface="Helvetica Neue"/>
                <a:sym typeface="Helvetica Neue"/>
              </a:rPr>
              <a:t>asthma</a:t>
            </a:r>
            <a:r>
              <a:rPr lang="de" sz="800">
                <a:solidFill>
                  <a:schemeClr val="dk1"/>
                </a:solidFill>
                <a:latin typeface="Helvetica Neue"/>
                <a:ea typeface="Helvetica Neue"/>
                <a:cs typeface="Helvetica Neue"/>
                <a:sym typeface="Helvetica Neue"/>
              </a:rPr>
              <a:t> patients need to be able to find the center via information on the web; center needs to have referral network(s) of physicians; center needs to work with patient association(s), where applicable.</a:t>
            </a:r>
            <a:endParaRPr sz="800">
              <a:latin typeface="Helvetica Neue"/>
              <a:ea typeface="Helvetica Neue"/>
              <a:cs typeface="Helvetica Neue"/>
              <a:sym typeface="Helvetica Neue"/>
            </a:endParaRPr>
          </a:p>
        </p:txBody>
      </p:sp>
      <p:sp>
        <p:nvSpPr>
          <p:cNvPr id="178" name="Google Shape;178;p23"/>
          <p:cNvSpPr txBox="1"/>
          <p:nvPr/>
        </p:nvSpPr>
        <p:spPr>
          <a:xfrm>
            <a:off x="592225" y="3112125"/>
            <a:ext cx="37698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link to your centers’ website:</a:t>
            </a:r>
            <a:endParaRPr sz="100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1000">
              <a:solidFill>
                <a:schemeClr val="accent1"/>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p:txBody>
      </p:sp>
      <p:sp>
        <p:nvSpPr>
          <p:cNvPr id="179" name="Google Shape;179;p23"/>
          <p:cNvSpPr txBox="1"/>
          <p:nvPr/>
        </p:nvSpPr>
        <p:spPr>
          <a:xfrm>
            <a:off x="592225" y="1331725"/>
            <a:ext cx="4299900" cy="133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Center clinic hours are posted on website?</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Is there evidence of local referral network?</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a:solidFill>
                  <a:schemeClr val="dk1"/>
                </a:solidFill>
                <a:latin typeface="Helvetica Neue"/>
                <a:ea typeface="Helvetica Neue"/>
                <a:cs typeface="Helvetica Neue"/>
                <a:sym typeface="Helvetica Neue"/>
              </a:rPr>
              <a:t>Recommends the patient organization the center?</a:t>
            </a:r>
            <a:endParaRPr>
              <a:latin typeface="Helvetica Neue"/>
              <a:ea typeface="Helvetica Neue"/>
              <a:cs typeface="Helvetica Neue"/>
              <a:sym typeface="Helvetica Neue"/>
            </a:endParaRPr>
          </a:p>
        </p:txBody>
      </p:sp>
      <p:sp>
        <p:nvSpPr>
          <p:cNvPr id="180" name="Google Shape;180;p23"/>
          <p:cNvSpPr/>
          <p:nvPr/>
        </p:nvSpPr>
        <p:spPr>
          <a:xfrm>
            <a:off x="6720000"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txBox="1"/>
          <p:nvPr/>
        </p:nvSpPr>
        <p:spPr>
          <a:xfrm>
            <a:off x="5131750"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2" name="Google Shape;182;p23"/>
          <p:cNvSpPr/>
          <p:nvPr/>
        </p:nvSpPr>
        <p:spPr>
          <a:xfrm>
            <a:off x="5704575"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txBox="1"/>
          <p:nvPr/>
        </p:nvSpPr>
        <p:spPr>
          <a:xfrm>
            <a:off x="6200725"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4" name="Google Shape;184;p23"/>
          <p:cNvSpPr/>
          <p:nvPr/>
        </p:nvSpPr>
        <p:spPr>
          <a:xfrm>
            <a:off x="6720000"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txBox="1"/>
          <p:nvPr/>
        </p:nvSpPr>
        <p:spPr>
          <a:xfrm>
            <a:off x="5131750"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6" name="Google Shape;186;p23"/>
          <p:cNvSpPr/>
          <p:nvPr/>
        </p:nvSpPr>
        <p:spPr>
          <a:xfrm>
            <a:off x="5704575"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txBox="1"/>
          <p:nvPr/>
        </p:nvSpPr>
        <p:spPr>
          <a:xfrm>
            <a:off x="6200725"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8" name="Google Shape;188;p23"/>
          <p:cNvSpPr/>
          <p:nvPr/>
        </p:nvSpPr>
        <p:spPr>
          <a:xfrm>
            <a:off x="6720000"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txBox="1"/>
          <p:nvPr/>
        </p:nvSpPr>
        <p:spPr>
          <a:xfrm>
            <a:off x="5131750"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90" name="Google Shape;190;p23"/>
          <p:cNvSpPr/>
          <p:nvPr/>
        </p:nvSpPr>
        <p:spPr>
          <a:xfrm>
            <a:off x="5704575"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txBox="1"/>
          <p:nvPr/>
        </p:nvSpPr>
        <p:spPr>
          <a:xfrm>
            <a:off x="6200725"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92" name="Google Shape;192;p23"/>
          <p:cNvSpPr txBox="1"/>
          <p:nvPr/>
        </p:nvSpPr>
        <p:spPr>
          <a:xfrm>
            <a:off x="4766050" y="3112125"/>
            <a:ext cx="3874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information on your local referral network and the name of the patient organization who recommends your center:</a:t>
            </a:r>
            <a:endParaRPr sz="100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7. Communication skills</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rgbClr val="1155CC"/>
              </a:solidFill>
              <a:latin typeface="Helvetica Neue"/>
              <a:ea typeface="Helvetica Neue"/>
              <a:cs typeface="Helvetica Neue"/>
              <a:sym typeface="Helvetica Neue"/>
            </a:endParaRPr>
          </a:p>
        </p:txBody>
      </p:sp>
      <p:sp>
        <p:nvSpPr>
          <p:cNvPr id="198" name="Google Shape;198;p24"/>
          <p:cNvSpPr txBox="1">
            <a:spLocks noGrp="1"/>
          </p:cNvSpPr>
          <p:nvPr>
            <p:ph type="body" idx="1"/>
          </p:nvPr>
        </p:nvSpPr>
        <p:spPr>
          <a:xfrm>
            <a:off x="623400" y="835250"/>
            <a:ext cx="7209000" cy="31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staff needs to be able to communicate adequately with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 sz="1000">
                <a:solidFill>
                  <a:schemeClr val="dk1"/>
                </a:solidFill>
                <a:latin typeface="Helvetica Neue"/>
                <a:ea typeface="Helvetica Neue"/>
                <a:cs typeface="Helvetica Neue"/>
                <a:sym typeface="Helvetica Neue"/>
              </a:rPr>
              <a:t> patients in national language and in English.</a:t>
            </a:r>
            <a:endParaRPr sz="1000">
              <a:latin typeface="Helvetica Neue"/>
              <a:ea typeface="Helvetica Neue"/>
              <a:cs typeface="Helvetica Neue"/>
              <a:sym typeface="Helvetica Neue"/>
            </a:endParaRPr>
          </a:p>
        </p:txBody>
      </p:sp>
      <p:sp>
        <p:nvSpPr>
          <p:cNvPr id="199" name="Google Shape;199;p24"/>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01" name="Google Shape;201;p24"/>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03" name="Google Shape;203;p24"/>
          <p:cNvSpPr txBox="1"/>
          <p:nvPr/>
        </p:nvSpPr>
        <p:spPr>
          <a:xfrm>
            <a:off x="623400" y="1319625"/>
            <a:ext cx="38025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 staff of the center able to communicate adequately with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DE" sz="1000">
                <a:solidFill>
                  <a:schemeClr val="dk1"/>
                </a:solidFill>
                <a:latin typeface="Helvetica Neue"/>
                <a:ea typeface="Helvetica Neue"/>
                <a:cs typeface="Helvetica Neue"/>
                <a:sym typeface="Helvetica Neue"/>
              </a:rPr>
              <a:t> </a:t>
            </a:r>
            <a:r>
              <a:rPr lang="de" sz="1000">
                <a:solidFill>
                  <a:schemeClr val="dk1"/>
                </a:solidFill>
                <a:latin typeface="Helvetica Neue"/>
                <a:ea typeface="Helvetica Neue"/>
                <a:cs typeface="Helvetica Neue"/>
                <a:sym typeface="Helvetica Neue"/>
              </a:rPr>
              <a:t>patients in the local language and in English?</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311700" y="445025"/>
            <a:ext cx="8520600" cy="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8. Quality management</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rgbClr val="1155CC"/>
              </a:solidFill>
              <a:latin typeface="Helvetica Neue"/>
              <a:ea typeface="Helvetica Neue"/>
              <a:cs typeface="Helvetica Neue"/>
              <a:sym typeface="Helvetica Neue"/>
            </a:endParaRPr>
          </a:p>
        </p:txBody>
      </p:sp>
      <p:sp>
        <p:nvSpPr>
          <p:cNvPr id="209" name="Google Shape;209;p25"/>
          <p:cNvSpPr txBox="1">
            <a:spLocks noGrp="1"/>
          </p:cNvSpPr>
          <p:nvPr>
            <p:ph type="body" idx="1"/>
          </p:nvPr>
        </p:nvSpPr>
        <p:spPr>
          <a:xfrm>
            <a:off x="591175" y="812800"/>
            <a:ext cx="6727500" cy="509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Center needs to have Quality Management (QM) system in place, need to have written protocols and standard operating procedures (SOPs).</a:t>
            </a:r>
            <a:endParaRPr sz="800">
              <a:latin typeface="Helvetica Neue"/>
              <a:ea typeface="Helvetica Neue"/>
              <a:cs typeface="Helvetica Neue"/>
              <a:sym typeface="Helvetica Neue"/>
            </a:endParaRPr>
          </a:p>
        </p:txBody>
      </p:sp>
      <p:sp>
        <p:nvSpPr>
          <p:cNvPr id="210" name="Google Shape;210;p25"/>
          <p:cNvSpPr txBox="1"/>
          <p:nvPr/>
        </p:nvSpPr>
        <p:spPr>
          <a:xfrm>
            <a:off x="690125" y="1416325"/>
            <a:ext cx="4624800" cy="19389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dk1"/>
                </a:solidFill>
                <a:latin typeface="Helvetica Neue"/>
                <a:ea typeface="Helvetica Neue"/>
                <a:cs typeface="Helvetica Neue"/>
                <a:sym typeface="Helvetica Neue"/>
              </a:rPr>
              <a:t>Is there evidence of presence of QM system (i.e. quality certificate of the hospital, ISO, etc)?</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Is there a proof of presence and use of SOPs/ protocols (i.e. work-up list for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DE" sz="1000">
                <a:solidFill>
                  <a:schemeClr val="dk1"/>
                </a:solidFill>
                <a:latin typeface="Helvetica Neue"/>
                <a:ea typeface="Helvetica Neue"/>
                <a:cs typeface="Helvetica Neue"/>
                <a:sym typeface="Helvetica Neue"/>
              </a:rPr>
              <a:t> </a:t>
            </a:r>
            <a:r>
              <a:rPr lang="de" sz="1000">
                <a:solidFill>
                  <a:schemeClr val="dk1"/>
                </a:solidFill>
                <a:latin typeface="Helvetica Neue"/>
                <a:ea typeface="Helvetica Neue"/>
                <a:cs typeface="Helvetica Neue"/>
                <a:sym typeface="Helvetica Neue"/>
              </a:rPr>
              <a:t>patients)?</a:t>
            </a:r>
            <a:endParaRPr>
              <a:latin typeface="Helvetica Neue"/>
              <a:ea typeface="Helvetica Neue"/>
              <a:cs typeface="Helvetica Neue"/>
              <a:sym typeface="Helvetica Neue"/>
            </a:endParaRPr>
          </a:p>
        </p:txBody>
      </p:sp>
      <p:sp>
        <p:nvSpPr>
          <p:cNvPr id="211" name="Google Shape;211;p25"/>
          <p:cNvSpPr/>
          <p:nvPr/>
        </p:nvSpPr>
        <p:spPr>
          <a:xfrm>
            <a:off x="7517575"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3" name="Google Shape;213;p25"/>
          <p:cNvSpPr/>
          <p:nvPr/>
        </p:nvSpPr>
        <p:spPr>
          <a:xfrm>
            <a:off x="6502150"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15" name="Google Shape;215;p25"/>
          <p:cNvSpPr/>
          <p:nvPr/>
        </p:nvSpPr>
        <p:spPr>
          <a:xfrm>
            <a:off x="7517575"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txBox="1"/>
          <p:nvPr/>
        </p:nvSpPr>
        <p:spPr>
          <a:xfrm>
            <a:off x="5929325"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7" name="Google Shape;217;p25"/>
          <p:cNvSpPr/>
          <p:nvPr/>
        </p:nvSpPr>
        <p:spPr>
          <a:xfrm>
            <a:off x="6502150"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txBox="1"/>
          <p:nvPr/>
        </p:nvSpPr>
        <p:spPr>
          <a:xfrm>
            <a:off x="6998300"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600"/>
              </a:spcBef>
              <a:spcAft>
                <a:spcPts val="1200"/>
              </a:spcAft>
              <a:buNone/>
            </a:pPr>
            <a:r>
              <a:rPr lang="de" sz="1000">
                <a:latin typeface="Helvetica Neue"/>
                <a:ea typeface="Helvetica Neue"/>
                <a:cs typeface="Helvetica Neue"/>
                <a:sym typeface="Helvetica Neue"/>
              </a:rPr>
              <a:t>Please provide photos of the certificate of the hospital</a:t>
            </a:r>
            <a:endParaRPr/>
          </a:p>
        </p:txBody>
      </p:sp>
      <p:pic>
        <p:nvPicPr>
          <p:cNvPr id="224" name="Google Shape;224;p26"/>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25" name="Google Shape;225;p26"/>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600"/>
              </a:spcBef>
              <a:spcAft>
                <a:spcPts val="1200"/>
              </a:spcAft>
              <a:buClr>
                <a:schemeClr val="dk1"/>
              </a:buClr>
              <a:buSzPts val="1100"/>
              <a:buFont typeface="Arial"/>
              <a:buNone/>
            </a:pPr>
            <a:r>
              <a:rPr lang="de" sz="1000">
                <a:latin typeface="Helvetica Neue"/>
                <a:ea typeface="Helvetica Neue"/>
                <a:cs typeface="Helvetica Neue"/>
                <a:sym typeface="Helvetica Neue"/>
              </a:rPr>
              <a:t>Please provide photos of some SOPs from your center </a:t>
            </a:r>
            <a:endParaRPr/>
          </a:p>
        </p:txBody>
      </p:sp>
      <p:pic>
        <p:nvPicPr>
          <p:cNvPr id="231" name="Google Shape;231;p27"/>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32" name="Google Shape;232;p27"/>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9. Structured documentation, recording and archiving of patient data </a:t>
            </a:r>
            <a:endParaRPr sz="1600">
              <a:solidFill>
                <a:srgbClr val="1155CC"/>
              </a:solidFill>
              <a:latin typeface="Helvetica Neue"/>
              <a:ea typeface="Helvetica Neue"/>
              <a:cs typeface="Helvetica Neue"/>
              <a:sym typeface="Helvetica Neue"/>
            </a:endParaRPr>
          </a:p>
        </p:txBody>
      </p:sp>
      <p:sp>
        <p:nvSpPr>
          <p:cNvPr id="238" name="Google Shape;238;p28"/>
          <p:cNvSpPr txBox="1">
            <a:spLocks noGrp="1"/>
          </p:cNvSpPr>
          <p:nvPr>
            <p:ph type="body" idx="1"/>
          </p:nvPr>
        </p:nvSpPr>
        <p:spPr>
          <a:xfrm>
            <a:off x="623400" y="842700"/>
            <a:ext cx="7337400" cy="537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Center needs to have in place and use a databank to record patient data. Databank needs to allow retrieval of information needed to address scientific questions.</a:t>
            </a:r>
            <a:endParaRPr sz="800">
              <a:latin typeface="Helvetica Neue"/>
              <a:ea typeface="Helvetica Neue"/>
              <a:cs typeface="Helvetica Neue"/>
              <a:sym typeface="Helvetica Neue"/>
            </a:endParaRPr>
          </a:p>
        </p:txBody>
      </p:sp>
      <p:sp>
        <p:nvSpPr>
          <p:cNvPr id="239" name="Google Shape;239;p28"/>
          <p:cNvSpPr txBox="1"/>
          <p:nvPr/>
        </p:nvSpPr>
        <p:spPr>
          <a:xfrm>
            <a:off x="683025" y="1408775"/>
            <a:ext cx="3777300" cy="146960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err="1">
                <a:solidFill>
                  <a:srgbClr val="1155CC"/>
                </a:solidFill>
                <a:latin typeface="Helvetica Neue"/>
                <a:ea typeface="Helvetica Neue"/>
                <a:cs typeface="Helvetica Neue"/>
                <a:sym typeface="Helvetica Neue"/>
              </a:rPr>
              <a:t>Deliverables</a:t>
            </a:r>
            <a:endParaRPr sz="1000" err="1">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Do </a:t>
            </a:r>
            <a:r>
              <a:rPr lang="de" sz="1000" err="1">
                <a:latin typeface="Helvetica Neue"/>
                <a:ea typeface="Helvetica Neue"/>
                <a:cs typeface="Helvetica Neue"/>
                <a:sym typeface="Helvetica Neue"/>
              </a:rPr>
              <a:t>you</a:t>
            </a:r>
            <a:r>
              <a:rPr lang="de" sz="1000">
                <a:latin typeface="Helvetica Neue"/>
                <a:ea typeface="Helvetica Neue"/>
                <a:cs typeface="Helvetica Neue"/>
                <a:sym typeface="Helvetica Neue"/>
              </a:rPr>
              <a:t> </a:t>
            </a:r>
            <a:r>
              <a:rPr lang="de" sz="1000" err="1">
                <a:latin typeface="Helvetica Neue"/>
                <a:ea typeface="Helvetica Neue"/>
                <a:cs typeface="Helvetica Neue"/>
                <a:sym typeface="Helvetica Neue"/>
              </a:rPr>
              <a:t>have</a:t>
            </a:r>
            <a:r>
              <a:rPr lang="de" sz="1000">
                <a:latin typeface="Helvetica Neue"/>
                <a:ea typeface="Helvetica Neue"/>
                <a:cs typeface="Helvetica Neue"/>
                <a:sym typeface="Helvetica Neue"/>
              </a:rPr>
              <a:t> a </a:t>
            </a:r>
            <a:r>
              <a:rPr lang="de" sz="1000" err="1">
                <a:latin typeface="Helvetica Neue"/>
                <a:ea typeface="Helvetica Neue"/>
                <a:cs typeface="Helvetica Neue"/>
                <a:sym typeface="Helvetica Neue"/>
              </a:rPr>
              <a:t>patient</a:t>
            </a:r>
            <a:r>
              <a:rPr lang="de" sz="1000">
                <a:latin typeface="Helvetica Neue"/>
                <a:ea typeface="Helvetica Neue"/>
                <a:cs typeface="Helvetica Neue"/>
                <a:sym typeface="Helvetica Neue"/>
              </a:rPr>
              <a:t> </a:t>
            </a:r>
            <a:r>
              <a:rPr lang="de" sz="1000" err="1">
                <a:latin typeface="Helvetica Neue"/>
                <a:ea typeface="Helvetica Neue"/>
                <a:cs typeface="Helvetica Neue"/>
                <a:sym typeface="Helvetica Neue"/>
              </a:rPr>
              <a:t>databank</a:t>
            </a:r>
            <a:r>
              <a:rPr lang="de" sz="1000">
                <a:latin typeface="Helvetica Neue"/>
                <a:ea typeface="Helvetica Neue"/>
                <a:cs typeface="Helvetica Neue"/>
                <a:sym typeface="Helvetica Neue"/>
              </a:rPr>
              <a:t>?</a:t>
            </a:r>
            <a:endParaRPr sz="1000">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≥50 </a:t>
            </a:r>
            <a:r>
              <a:rPr lang="de-DE" sz="1000" err="1">
                <a:latin typeface="Helvetica Neue"/>
                <a:ea typeface="Helvetica Neue"/>
                <a:cs typeface="Helvetica Neue"/>
                <a:sym typeface="Helvetica Neue"/>
              </a:rPr>
              <a:t>allergic</a:t>
            </a:r>
            <a:r>
              <a:rPr lang="de-DE" sz="1000">
                <a:latin typeface="Helvetica Neue"/>
                <a:ea typeface="Helvetica Neue"/>
                <a:cs typeface="Helvetica Neue"/>
                <a:sym typeface="Helvetica Neue"/>
              </a:rPr>
              <a:t> </a:t>
            </a:r>
            <a:r>
              <a:rPr lang="de-DE" sz="1000" err="1">
                <a:latin typeface="Helvetica Neue"/>
                <a:ea typeface="Helvetica Neue"/>
                <a:cs typeface="Helvetica Neue"/>
                <a:sym typeface="Helvetica Neue"/>
              </a:rPr>
              <a:t>rhinitis</a:t>
            </a:r>
            <a:r>
              <a:rPr lang="de-DE" sz="1000">
                <a:latin typeface="Helvetica Neue"/>
                <a:ea typeface="Helvetica Neue"/>
                <a:cs typeface="Helvetica Neue"/>
                <a:sym typeface="Helvetica Neue"/>
              </a:rPr>
              <a:t> and </a:t>
            </a:r>
            <a:r>
              <a:rPr lang="de-DE" sz="1000" err="1">
                <a:latin typeface="Helvetica Neue"/>
                <a:ea typeface="Helvetica Neue"/>
                <a:cs typeface="Helvetica Neue"/>
                <a:sym typeface="Helvetica Neue"/>
              </a:rPr>
              <a:t>asthma</a:t>
            </a:r>
            <a:r>
              <a:rPr lang="de-DE" sz="1000">
                <a:latin typeface="Helvetica Neue"/>
                <a:ea typeface="Helvetica Neue"/>
                <a:cs typeface="Helvetica Neue"/>
                <a:sym typeface="Helvetica Neue"/>
              </a:rPr>
              <a:t> </a:t>
            </a:r>
            <a:r>
              <a:rPr lang="de" sz="1000">
                <a:latin typeface="Helvetica Neue"/>
                <a:ea typeface="Helvetica Neue"/>
                <a:cs typeface="Helvetica Neue"/>
                <a:sym typeface="Helvetica Neue"/>
              </a:rPr>
              <a:t> </a:t>
            </a:r>
            <a:r>
              <a:rPr lang="de" sz="1000" err="1">
                <a:latin typeface="Helvetica Neue"/>
                <a:ea typeface="Helvetica Neue"/>
                <a:cs typeface="Helvetica Neue"/>
                <a:sym typeface="Helvetica Neue"/>
              </a:rPr>
              <a:t>patients</a:t>
            </a:r>
            <a:r>
              <a:rPr lang="de" sz="1000">
                <a:latin typeface="Helvetica Neue"/>
                <a:ea typeface="Helvetica Neue"/>
                <a:cs typeface="Helvetica Neue"/>
                <a:sym typeface="Helvetica Neue"/>
              </a:rPr>
              <a:t> in </a:t>
            </a:r>
            <a:r>
              <a:rPr lang="de" sz="1000" err="1">
                <a:latin typeface="Helvetica Neue"/>
                <a:ea typeface="Helvetica Neue"/>
                <a:cs typeface="Helvetica Neue"/>
                <a:sym typeface="Helvetica Neue"/>
              </a:rPr>
              <a:t>databank</a:t>
            </a:r>
            <a:r>
              <a:rPr lang="de" sz="1000">
                <a:latin typeface="Helvetica Neue"/>
                <a:ea typeface="Helvetica Neue"/>
                <a:cs typeface="Helvetica Neue"/>
                <a:sym typeface="Helvetica Neue"/>
              </a:rPr>
              <a:t>/</a:t>
            </a:r>
            <a:r>
              <a:rPr lang="de" sz="1000" err="1">
                <a:latin typeface="Helvetica Neue"/>
                <a:ea typeface="Helvetica Neue"/>
                <a:cs typeface="Helvetica Neue"/>
                <a:sym typeface="Helvetica Neue"/>
              </a:rPr>
              <a:t>year</a:t>
            </a:r>
            <a:r>
              <a:rPr lang="de" sz="1000">
                <a:latin typeface="Helvetica Neue"/>
                <a:ea typeface="Helvetica Neue"/>
                <a:cs typeface="Helvetica Neue"/>
                <a:sym typeface="Helvetica Neue"/>
              </a:rPr>
              <a:t>?</a:t>
            </a:r>
            <a:endParaRPr sz="1000">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240" name="Google Shape;240;p28"/>
          <p:cNvSpPr txBox="1"/>
          <p:nvPr/>
        </p:nvSpPr>
        <p:spPr>
          <a:xfrm>
            <a:off x="683025" y="4414625"/>
            <a:ext cx="3911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of the patient databank and </a:t>
            </a:r>
            <a:endParaRPr sz="1000">
              <a:latin typeface="Helvetica Neue"/>
              <a:ea typeface="Helvetica Neue"/>
              <a:cs typeface="Helvetica Neue"/>
              <a:sym typeface="Helvetica Neue"/>
            </a:endParaRPr>
          </a:p>
          <a:p>
            <a:pPr marL="0" lvl="0" indent="0" algn="r" rtl="0">
              <a:spcBef>
                <a:spcPts val="0"/>
              </a:spcBef>
              <a:spcAft>
                <a:spcPts val="0"/>
              </a:spcAft>
              <a:buNone/>
            </a:pPr>
            <a:r>
              <a:rPr lang="de" sz="1000">
                <a:latin typeface="Helvetica Neue"/>
                <a:ea typeface="Helvetica Neue"/>
                <a:cs typeface="Helvetica Neue"/>
                <a:sym typeface="Helvetica Neue"/>
              </a:rPr>
              <a:t>number of patients included in the databank.</a:t>
            </a:r>
            <a:endParaRPr sz="1000">
              <a:latin typeface="Helvetica Neue"/>
              <a:ea typeface="Helvetica Neue"/>
              <a:cs typeface="Helvetica Neue"/>
              <a:sym typeface="Helvetica Neue"/>
            </a:endParaRPr>
          </a:p>
        </p:txBody>
      </p:sp>
      <p:sp>
        <p:nvSpPr>
          <p:cNvPr id="241" name="Google Shape;241;p28"/>
          <p:cNvSpPr/>
          <p:nvPr/>
        </p:nvSpPr>
        <p:spPr>
          <a:xfrm>
            <a:off x="5886175"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2" name="Google Shape;242;p28"/>
          <p:cNvSpPr txBox="1"/>
          <p:nvPr/>
        </p:nvSpPr>
        <p:spPr>
          <a:xfrm>
            <a:off x="4297925"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43" name="Google Shape;243;p28"/>
          <p:cNvSpPr/>
          <p:nvPr/>
        </p:nvSpPr>
        <p:spPr>
          <a:xfrm>
            <a:off x="4870750"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4" name="Google Shape;244;p28"/>
          <p:cNvSpPr txBox="1"/>
          <p:nvPr/>
        </p:nvSpPr>
        <p:spPr>
          <a:xfrm>
            <a:off x="5366900"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45" name="Google Shape;245;p28"/>
          <p:cNvSpPr/>
          <p:nvPr/>
        </p:nvSpPr>
        <p:spPr>
          <a:xfrm>
            <a:off x="5886175"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6" name="Google Shape;246;p28"/>
          <p:cNvSpPr txBox="1"/>
          <p:nvPr/>
        </p:nvSpPr>
        <p:spPr>
          <a:xfrm>
            <a:off x="4297925"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47" name="Google Shape;247;p28"/>
          <p:cNvSpPr/>
          <p:nvPr/>
        </p:nvSpPr>
        <p:spPr>
          <a:xfrm>
            <a:off x="4870750"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8" name="Google Shape;248;p28"/>
          <p:cNvSpPr txBox="1"/>
          <p:nvPr/>
        </p:nvSpPr>
        <p:spPr>
          <a:xfrm>
            <a:off x="5366900"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49" name="Google Shape;249;p28"/>
          <p:cNvPicPr preferRelativeResize="0"/>
          <p:nvPr/>
        </p:nvPicPr>
        <p:blipFill>
          <a:blip r:embed="rId4">
            <a:alphaModFix/>
          </a:blip>
          <a:stretch>
            <a:fillRect/>
          </a:stretch>
        </p:blipFill>
        <p:spPr>
          <a:xfrm>
            <a:off x="4631250" y="2820947"/>
            <a:ext cx="3125524" cy="2086275"/>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10. Critical incidence reporting and error management</a:t>
            </a:r>
            <a:endParaRPr sz="1600">
              <a:solidFill>
                <a:srgbClr val="1155CC"/>
              </a:solidFill>
              <a:latin typeface="Helvetica Neue"/>
              <a:ea typeface="Helvetica Neue"/>
              <a:cs typeface="Helvetica Neue"/>
              <a:sym typeface="Helvetica Neue"/>
            </a:endParaRPr>
          </a:p>
        </p:txBody>
      </p:sp>
      <p:sp>
        <p:nvSpPr>
          <p:cNvPr id="255" name="Google Shape;255;p29"/>
          <p:cNvSpPr txBox="1">
            <a:spLocks noGrp="1"/>
          </p:cNvSpPr>
          <p:nvPr>
            <p:ph type="body" idx="1"/>
          </p:nvPr>
        </p:nvSpPr>
        <p:spPr>
          <a:xfrm>
            <a:off x="643575" y="800425"/>
            <a:ext cx="716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Center needs to have and make use of an incidence report book documenting all critical incidents. Centers must analyze all reported incidents and take and document appropriate action.</a:t>
            </a:r>
            <a:endParaRPr sz="800">
              <a:latin typeface="Helvetica Neue"/>
              <a:ea typeface="Helvetica Neue"/>
              <a:cs typeface="Helvetica Neue"/>
              <a:sym typeface="Helvetica Neue"/>
            </a:endParaRPr>
          </a:p>
        </p:txBody>
      </p:sp>
      <p:sp>
        <p:nvSpPr>
          <p:cNvPr id="256" name="Google Shape;256;p29"/>
          <p:cNvSpPr txBox="1"/>
          <p:nvPr/>
        </p:nvSpPr>
        <p:spPr>
          <a:xfrm>
            <a:off x="643575" y="1446950"/>
            <a:ext cx="4800000" cy="123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Do you have evidence of presence and use of incidence report book and follow up and documentation of error reports by appropriate action?</a:t>
            </a:r>
            <a:endParaRPr sz="1000">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257" name="Google Shape;257;p29"/>
          <p:cNvSpPr txBox="1"/>
          <p:nvPr/>
        </p:nvSpPr>
        <p:spPr>
          <a:xfrm>
            <a:off x="2222125" y="4568525"/>
            <a:ext cx="2266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Please provide a photo of the book.</a:t>
            </a:r>
            <a:endParaRPr sz="1000">
              <a:latin typeface="Helvetica Neue"/>
              <a:ea typeface="Helvetica Neue"/>
              <a:cs typeface="Helvetica Neue"/>
              <a:sym typeface="Helvetica Neue"/>
            </a:endParaRPr>
          </a:p>
        </p:txBody>
      </p:sp>
      <p:sp>
        <p:nvSpPr>
          <p:cNvPr id="258" name="Google Shape;258;p29"/>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59" name="Google Shape;259;p29"/>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60" name="Google Shape;260;p29"/>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61" name="Google Shape;261;p29"/>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62" name="Google Shape;262;p29"/>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311700" y="445025"/>
            <a:ext cx="8520600" cy="4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11. Assessment of patient satisfaction and unmet needs</a:t>
            </a:r>
            <a:endParaRPr sz="1600">
              <a:solidFill>
                <a:srgbClr val="1155CC"/>
              </a:solidFill>
              <a:latin typeface="Helvetica Neue"/>
              <a:ea typeface="Helvetica Neue"/>
              <a:cs typeface="Helvetica Neue"/>
              <a:sym typeface="Helvetica Neue"/>
            </a:endParaRPr>
          </a:p>
        </p:txBody>
      </p:sp>
      <p:sp>
        <p:nvSpPr>
          <p:cNvPr id="268" name="Google Shape;268;p30"/>
          <p:cNvSpPr txBox="1">
            <a:spLocks noGrp="1"/>
          </p:cNvSpPr>
          <p:nvPr>
            <p:ph type="body" idx="1"/>
          </p:nvPr>
        </p:nvSpPr>
        <p:spPr>
          <a:xfrm>
            <a:off x="628675" y="853250"/>
            <a:ext cx="6888900" cy="8631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de" sz="800">
                <a:solidFill>
                  <a:srgbClr val="000000"/>
                </a:solidFill>
                <a:latin typeface="Helvetica Neue"/>
                <a:ea typeface="Helvetica Neue"/>
                <a:cs typeface="Helvetica Neue"/>
                <a:sym typeface="Helvetica Neue"/>
              </a:rPr>
              <a:t>Center needs to regularly assess how satisfied their patients are with the work of the center and take appropriate action based on the outcome.</a:t>
            </a:r>
            <a:endParaRPr sz="800">
              <a:latin typeface="Helvetica Neue"/>
              <a:ea typeface="Helvetica Neue"/>
              <a:cs typeface="Helvetica Neue"/>
              <a:sym typeface="Helvetica Neue"/>
            </a:endParaRPr>
          </a:p>
        </p:txBody>
      </p:sp>
      <p:sp>
        <p:nvSpPr>
          <p:cNvPr id="269" name="Google Shape;269;p30"/>
          <p:cNvSpPr txBox="1"/>
          <p:nvPr/>
        </p:nvSpPr>
        <p:spPr>
          <a:xfrm>
            <a:off x="628675" y="1474650"/>
            <a:ext cx="4514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Can you prove that ≥50 patients were asked about their satisfaction in last 12 months (preferably by questionnaire)?</a:t>
            </a:r>
            <a:endParaRPr>
              <a:latin typeface="Helvetica Neue"/>
              <a:ea typeface="Helvetica Neue"/>
              <a:cs typeface="Helvetica Neue"/>
              <a:sym typeface="Helvetica Neue"/>
            </a:endParaRPr>
          </a:p>
        </p:txBody>
      </p:sp>
      <p:sp>
        <p:nvSpPr>
          <p:cNvPr id="270" name="Google Shape;270;p30"/>
          <p:cNvSpPr txBox="1"/>
          <p:nvPr/>
        </p:nvSpPr>
        <p:spPr>
          <a:xfrm>
            <a:off x="1621850" y="4568525"/>
            <a:ext cx="2875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latin typeface="Helvetica Neue"/>
                <a:ea typeface="Helvetica Neue"/>
                <a:cs typeface="Helvetica Neue"/>
                <a:sym typeface="Helvetica Neue"/>
              </a:rPr>
              <a:t>Please provide a photo of a filled questionnaire.</a:t>
            </a:r>
            <a:endParaRPr sz="1000">
              <a:latin typeface="Helvetica Neue"/>
              <a:ea typeface="Helvetica Neue"/>
              <a:cs typeface="Helvetica Neue"/>
              <a:sym typeface="Helvetica Neue"/>
            </a:endParaRPr>
          </a:p>
        </p:txBody>
      </p:sp>
      <p:sp>
        <p:nvSpPr>
          <p:cNvPr id="271" name="Google Shape;271;p30"/>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2" name="Google Shape;272;p30"/>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73" name="Google Shape;273;p30"/>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4" name="Google Shape;274;p30"/>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75" name="Google Shape;275;p30"/>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xfrm>
            <a:off x="311700" y="445025"/>
            <a:ext cx="8520600" cy="4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12. In team communication </a:t>
            </a:r>
            <a:endParaRPr sz="1600">
              <a:solidFill>
                <a:srgbClr val="1155CC"/>
              </a:solidFill>
              <a:latin typeface="Helvetica Neue"/>
              <a:ea typeface="Helvetica Neue"/>
              <a:cs typeface="Helvetica Neue"/>
              <a:sym typeface="Helvetica Neue"/>
            </a:endParaRPr>
          </a:p>
        </p:txBody>
      </p:sp>
      <p:sp>
        <p:nvSpPr>
          <p:cNvPr id="281" name="Google Shape;281;p31"/>
          <p:cNvSpPr txBox="1">
            <a:spLocks noGrp="1"/>
          </p:cNvSpPr>
          <p:nvPr>
            <p:ph type="body" idx="1"/>
          </p:nvPr>
        </p:nvSpPr>
        <p:spPr>
          <a:xfrm>
            <a:off x="649925" y="798775"/>
            <a:ext cx="6802800" cy="60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Center needs to have regular meetings of staff to discuss projects and concepts. Decisions should be protocolled and followed by action where applicable.</a:t>
            </a:r>
            <a:endParaRPr sz="800">
              <a:latin typeface="Helvetica Neue"/>
              <a:ea typeface="Helvetica Neue"/>
              <a:cs typeface="Helvetica Neue"/>
              <a:sym typeface="Helvetica Neue"/>
            </a:endParaRPr>
          </a:p>
        </p:txBody>
      </p:sp>
      <p:sp>
        <p:nvSpPr>
          <p:cNvPr id="282" name="Google Shape;282;p31"/>
          <p:cNvSpPr txBox="1"/>
          <p:nvPr/>
        </p:nvSpPr>
        <p:spPr>
          <a:xfrm>
            <a:off x="649925" y="1403575"/>
            <a:ext cx="4696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of regular team meetings, at least once per month, on center logistics, projects and concepts?</a:t>
            </a:r>
            <a:endParaRPr>
              <a:latin typeface="Helvetica Neue"/>
              <a:ea typeface="Helvetica Neue"/>
              <a:cs typeface="Helvetica Neue"/>
              <a:sym typeface="Helvetica Neue"/>
            </a:endParaRPr>
          </a:p>
        </p:txBody>
      </p:sp>
      <p:sp>
        <p:nvSpPr>
          <p:cNvPr id="283" name="Google Shape;283;p31"/>
          <p:cNvSpPr txBox="1"/>
          <p:nvPr/>
        </p:nvSpPr>
        <p:spPr>
          <a:xfrm>
            <a:off x="649925" y="4414625"/>
            <a:ext cx="3878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Provide i.e. photo of team meeting or a photo </a:t>
            </a:r>
            <a:endParaRPr sz="1000">
              <a:latin typeface="Helvetica Neue"/>
              <a:ea typeface="Helvetica Neue"/>
              <a:cs typeface="Helvetica Neue"/>
              <a:sym typeface="Helvetica Neue"/>
            </a:endParaRPr>
          </a:p>
          <a:p>
            <a:pPr marL="0" lvl="0" indent="0" algn="r" rtl="0">
              <a:spcBef>
                <a:spcPts val="0"/>
              </a:spcBef>
              <a:spcAft>
                <a:spcPts val="0"/>
              </a:spcAft>
              <a:buNone/>
            </a:pPr>
            <a:r>
              <a:rPr lang="de" sz="1000">
                <a:latin typeface="Helvetica Neue"/>
                <a:ea typeface="Helvetica Neue"/>
                <a:cs typeface="Helvetica Neue"/>
                <a:sym typeface="Helvetica Neue"/>
              </a:rPr>
              <a:t>of the schedule of the meetings.</a:t>
            </a:r>
            <a:endParaRPr sz="1000">
              <a:latin typeface="Helvetica Neue"/>
              <a:ea typeface="Helvetica Neue"/>
              <a:cs typeface="Helvetica Neue"/>
              <a:sym typeface="Helvetica Neue"/>
            </a:endParaRPr>
          </a:p>
        </p:txBody>
      </p:sp>
      <p:sp>
        <p:nvSpPr>
          <p:cNvPr id="284" name="Google Shape;284;p31"/>
          <p:cNvSpPr/>
          <p:nvPr/>
        </p:nvSpPr>
        <p:spPr>
          <a:xfrm>
            <a:off x="7517575"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txBox="1"/>
          <p:nvPr/>
        </p:nvSpPr>
        <p:spPr>
          <a:xfrm>
            <a:off x="59293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86" name="Google Shape;286;p31"/>
          <p:cNvSpPr/>
          <p:nvPr/>
        </p:nvSpPr>
        <p:spPr>
          <a:xfrm>
            <a:off x="6502150"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txBox="1"/>
          <p:nvPr/>
        </p:nvSpPr>
        <p:spPr>
          <a:xfrm>
            <a:off x="69983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88" name="Google Shape;288;p31"/>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p:nvPr/>
        </p:nvSpPr>
        <p:spPr>
          <a:xfrm>
            <a:off x="725950" y="1240500"/>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mail</a:t>
            </a:r>
            <a:endParaRPr sz="1200">
              <a:solidFill>
                <a:srgbClr val="1155CC"/>
              </a:solidFill>
              <a:latin typeface="Helvetica Neue"/>
              <a:ea typeface="Helvetica Neue"/>
              <a:cs typeface="Helvetica Neue"/>
              <a:sym typeface="Helvetica Neue"/>
            </a:endParaRPr>
          </a:p>
        </p:txBody>
      </p:sp>
      <p:sp>
        <p:nvSpPr>
          <p:cNvPr id="67" name="Google Shape;67;p14"/>
          <p:cNvSpPr txBox="1"/>
          <p:nvPr/>
        </p:nvSpPr>
        <p:spPr>
          <a:xfrm>
            <a:off x="6986350" y="1817075"/>
            <a:ext cx="1486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800"/>
              <a:t>Logo Center</a:t>
            </a:r>
            <a:endParaRPr sz="800"/>
          </a:p>
          <a:p>
            <a:pPr marL="0" lvl="0" indent="0" algn="ctr" rtl="0">
              <a:spcBef>
                <a:spcPts val="0"/>
              </a:spcBef>
              <a:spcAft>
                <a:spcPts val="0"/>
              </a:spcAft>
              <a:buNone/>
            </a:pPr>
            <a:r>
              <a:rPr lang="de" sz="800"/>
              <a:t>(If exist)</a:t>
            </a:r>
            <a:endParaRPr sz="800"/>
          </a:p>
        </p:txBody>
      </p:sp>
      <p:pic>
        <p:nvPicPr>
          <p:cNvPr id="68" name="Google Shape;68;p14"/>
          <p:cNvPicPr preferRelativeResize="0"/>
          <p:nvPr/>
        </p:nvPicPr>
        <p:blipFill>
          <a:blip r:embed="rId3">
            <a:alphaModFix/>
          </a:blip>
          <a:stretch>
            <a:fillRect/>
          </a:stretch>
        </p:blipFill>
        <p:spPr>
          <a:xfrm>
            <a:off x="7055700" y="429075"/>
            <a:ext cx="1486200" cy="1486200"/>
          </a:xfrm>
          <a:prstGeom prst="rect">
            <a:avLst/>
          </a:prstGeom>
          <a:noFill/>
          <a:ln>
            <a:noFill/>
          </a:ln>
        </p:spPr>
      </p:pic>
      <p:sp>
        <p:nvSpPr>
          <p:cNvPr id="69" name="Google Shape;69;p14"/>
          <p:cNvSpPr txBox="1"/>
          <p:nvPr/>
        </p:nvSpPr>
        <p:spPr>
          <a:xfrm>
            <a:off x="725950" y="73577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address </a:t>
            </a:r>
            <a:endParaRPr sz="1200">
              <a:solidFill>
                <a:srgbClr val="1155CC"/>
              </a:solidFill>
              <a:latin typeface="Helvetica Neue"/>
              <a:ea typeface="Helvetica Neue"/>
              <a:cs typeface="Helvetica Neue"/>
              <a:sym typeface="Helvetica Neue"/>
            </a:endParaRPr>
          </a:p>
        </p:txBody>
      </p:sp>
      <p:sp>
        <p:nvSpPr>
          <p:cNvPr id="70" name="Google Shape;70;p14"/>
          <p:cNvSpPr txBox="1"/>
          <p:nvPr/>
        </p:nvSpPr>
        <p:spPr>
          <a:xfrm>
            <a:off x="725950" y="174522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phone</a:t>
            </a:r>
            <a:endParaRPr sz="1200">
              <a:solidFill>
                <a:srgbClr val="1155CC"/>
              </a:solidFill>
              <a:latin typeface="Helvetica Neue"/>
              <a:ea typeface="Helvetica Neue"/>
              <a:cs typeface="Helvetica Neue"/>
              <a:sym typeface="Helvetica Neue"/>
            </a:endParaRPr>
          </a:p>
        </p:txBody>
      </p:sp>
      <p:sp>
        <p:nvSpPr>
          <p:cNvPr id="71" name="Google Shape;71;p14"/>
          <p:cNvSpPr txBox="1"/>
          <p:nvPr/>
        </p:nvSpPr>
        <p:spPr>
          <a:xfrm>
            <a:off x="725950" y="2832325"/>
            <a:ext cx="62604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err="1">
                <a:solidFill>
                  <a:srgbClr val="1155CC"/>
                </a:solidFill>
                <a:latin typeface="Helvetica Neue"/>
                <a:ea typeface="Helvetica Neue"/>
                <a:cs typeface="Helvetica Neue"/>
                <a:sym typeface="Helvetica Neue"/>
              </a:rPr>
              <a:t>Please</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explain</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why</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you</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want</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to</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become</a:t>
            </a:r>
            <a:r>
              <a:rPr lang="de" sz="1000">
                <a:solidFill>
                  <a:srgbClr val="1155CC"/>
                </a:solidFill>
                <a:latin typeface="Helvetica Neue"/>
                <a:ea typeface="Helvetica Neue"/>
                <a:cs typeface="Helvetica Neue"/>
                <a:sym typeface="Helvetica Neue"/>
              </a:rPr>
              <a:t> a </a:t>
            </a:r>
            <a:r>
              <a:rPr lang="en-US" sz="1000">
                <a:solidFill>
                  <a:srgbClr val="1155CC"/>
                </a:solidFill>
                <a:latin typeface="Helvetica Neue"/>
                <a:ea typeface="Helvetica Neue"/>
                <a:cs typeface="Helvetica Neue"/>
                <a:sym typeface="Helvetica Neue"/>
              </a:rPr>
              <a:t>Global Allergy and Asthma Excellence </a:t>
            </a:r>
            <a:r>
              <a:rPr lang="en-US" sz="1000">
                <a:solidFill>
                  <a:srgbClr val="1155CC"/>
                </a:solidFill>
                <a:latin typeface="Helvetica Neue"/>
                <a:sym typeface="Helvetica Neue"/>
              </a:rPr>
              <a:t>Network - </a:t>
            </a:r>
            <a:r>
              <a:rPr lang="de" sz="1000">
                <a:solidFill>
                  <a:srgbClr val="1155CC"/>
                </a:solidFill>
                <a:latin typeface="Helvetica Neue"/>
                <a:sym typeface="Helvetica Neue"/>
              </a:rPr>
              <a:t> </a:t>
            </a:r>
            <a:r>
              <a:rPr lang="de" sz="1000" err="1">
                <a:solidFill>
                  <a:srgbClr val="1155CC"/>
                </a:solidFill>
                <a:latin typeface="Helvetica Neue"/>
                <a:sym typeface="Helvetica Neue"/>
              </a:rPr>
              <a:t>AirwaysCARE</a:t>
            </a:r>
            <a:r>
              <a:rPr lang="de" sz="1000">
                <a:solidFill>
                  <a:srgbClr val="1155CC"/>
                </a:solidFill>
                <a:latin typeface="Helvetica Neue"/>
                <a:ea typeface="Helvetica Neue"/>
                <a:cs typeface="Helvetica Neue"/>
                <a:sym typeface="Helvetica Neue"/>
              </a:rPr>
              <a:t>:</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13. Active recruitment of research funding and support for educational activities and</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     advocacy on </a:t>
            </a:r>
            <a:r>
              <a:rPr lang="de-DE" sz="1600" err="1">
                <a:solidFill>
                  <a:srgbClr val="1155CC"/>
                </a:solidFill>
                <a:latin typeface="Helvetica Neue"/>
                <a:ea typeface="Helvetica Neue"/>
                <a:cs typeface="Helvetica Neue"/>
                <a:sym typeface="Helvetica Neue"/>
              </a:rPr>
              <a:t>allergic</a:t>
            </a:r>
            <a:r>
              <a:rPr lang="de-DE" sz="1600">
                <a:solidFill>
                  <a:srgbClr val="1155CC"/>
                </a:solidFill>
                <a:latin typeface="Helvetica Neue"/>
                <a:ea typeface="Helvetica Neue"/>
                <a:cs typeface="Helvetica Neue"/>
                <a:sym typeface="Helvetica Neue"/>
              </a:rPr>
              <a:t> </a:t>
            </a:r>
            <a:r>
              <a:rPr lang="de-DE" sz="1600" err="1">
                <a:solidFill>
                  <a:srgbClr val="1155CC"/>
                </a:solidFill>
                <a:latin typeface="Helvetica Neue"/>
                <a:ea typeface="Helvetica Neue"/>
                <a:cs typeface="Helvetica Neue"/>
                <a:sym typeface="Helvetica Neue"/>
              </a:rPr>
              <a:t>rhinitis</a:t>
            </a:r>
            <a:r>
              <a:rPr lang="de-DE" sz="1600">
                <a:solidFill>
                  <a:srgbClr val="1155CC"/>
                </a:solidFill>
                <a:latin typeface="Helvetica Neue"/>
                <a:ea typeface="Helvetica Neue"/>
                <a:cs typeface="Helvetica Neue"/>
                <a:sym typeface="Helvetica Neue"/>
              </a:rPr>
              <a:t> and </a:t>
            </a:r>
            <a:r>
              <a:rPr lang="de-DE" sz="1600" err="1">
                <a:solidFill>
                  <a:srgbClr val="1155CC"/>
                </a:solidFill>
                <a:latin typeface="Helvetica Neue"/>
                <a:ea typeface="Helvetica Neue"/>
                <a:cs typeface="Helvetica Neue"/>
                <a:sym typeface="Helvetica Neue"/>
              </a:rPr>
              <a:t>asthma</a:t>
            </a:r>
            <a:endParaRPr sz="1600">
              <a:solidFill>
                <a:srgbClr val="1155CC"/>
              </a:solidFill>
              <a:latin typeface="Helvetica Neue"/>
              <a:ea typeface="Helvetica Neue"/>
              <a:cs typeface="Helvetica Neue"/>
              <a:sym typeface="Helvetica Neue"/>
            </a:endParaRPr>
          </a:p>
        </p:txBody>
      </p:sp>
      <p:sp>
        <p:nvSpPr>
          <p:cNvPr id="294" name="Google Shape;294;p32"/>
          <p:cNvSpPr txBox="1">
            <a:spLocks noGrp="1"/>
          </p:cNvSpPr>
          <p:nvPr>
            <p:ph type="body" idx="1"/>
          </p:nvPr>
        </p:nvSpPr>
        <p:spPr>
          <a:xfrm>
            <a:off x="623400" y="1052475"/>
            <a:ext cx="8520600" cy="400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Center needs to actively recruit extramural funding to support research, educational activities and/or advocacy on </a:t>
            </a:r>
            <a:r>
              <a:rPr lang="de-DE" sz="800" err="1">
                <a:solidFill>
                  <a:schemeClr val="dk1"/>
                </a:solidFill>
                <a:latin typeface="Helvetica Neue"/>
                <a:ea typeface="Helvetica Neue"/>
                <a:cs typeface="Helvetica Neue"/>
                <a:sym typeface="Helvetica Neue"/>
              </a:rPr>
              <a:t>allergic</a:t>
            </a:r>
            <a:r>
              <a:rPr lang="de-DE" sz="800">
                <a:solidFill>
                  <a:schemeClr val="dk1"/>
                </a:solidFill>
                <a:latin typeface="Helvetica Neue"/>
                <a:ea typeface="Helvetica Neue"/>
                <a:cs typeface="Helvetica Neue"/>
                <a:sym typeface="Helvetica Neue"/>
              </a:rPr>
              <a:t> </a:t>
            </a:r>
            <a:r>
              <a:rPr lang="de-DE" sz="800" err="1">
                <a:solidFill>
                  <a:schemeClr val="dk1"/>
                </a:solidFill>
                <a:latin typeface="Helvetica Neue"/>
                <a:ea typeface="Helvetica Neue"/>
                <a:cs typeface="Helvetica Neue"/>
                <a:sym typeface="Helvetica Neue"/>
              </a:rPr>
              <a:t>rhinitis</a:t>
            </a:r>
            <a:r>
              <a:rPr lang="de-DE" sz="800">
                <a:solidFill>
                  <a:schemeClr val="dk1"/>
                </a:solidFill>
                <a:latin typeface="Helvetica Neue"/>
                <a:ea typeface="Helvetica Neue"/>
                <a:cs typeface="Helvetica Neue"/>
                <a:sym typeface="Helvetica Neue"/>
              </a:rPr>
              <a:t> and </a:t>
            </a:r>
            <a:r>
              <a:rPr lang="de-DE" sz="800" err="1">
                <a:solidFill>
                  <a:schemeClr val="dk1"/>
                </a:solidFill>
                <a:latin typeface="Helvetica Neue"/>
                <a:ea typeface="Helvetica Neue"/>
                <a:cs typeface="Helvetica Neue"/>
                <a:sym typeface="Helvetica Neue"/>
              </a:rPr>
              <a:t>asthma</a:t>
            </a:r>
            <a:r>
              <a:rPr lang="de" sz="800">
                <a:solidFill>
                  <a:schemeClr val="dk1"/>
                </a:solidFill>
                <a:latin typeface="Helvetica Neue"/>
                <a:ea typeface="Helvetica Neue"/>
                <a:cs typeface="Helvetica Neue"/>
                <a:sym typeface="Helvetica Neue"/>
              </a:rPr>
              <a:t>.</a:t>
            </a:r>
            <a:endParaRPr sz="800">
              <a:latin typeface="Helvetica Neue"/>
              <a:ea typeface="Helvetica Neue"/>
              <a:cs typeface="Helvetica Neue"/>
              <a:sym typeface="Helvetica Neue"/>
            </a:endParaRPr>
          </a:p>
        </p:txBody>
      </p:sp>
      <p:sp>
        <p:nvSpPr>
          <p:cNvPr id="295" name="Google Shape;295;p32"/>
          <p:cNvSpPr txBox="1"/>
          <p:nvPr/>
        </p:nvSpPr>
        <p:spPr>
          <a:xfrm>
            <a:off x="311700" y="4568525"/>
            <a:ext cx="42465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of application for or approval of funding.</a:t>
            </a:r>
            <a:endParaRPr sz="1000">
              <a:latin typeface="Helvetica Neue"/>
              <a:ea typeface="Helvetica Neue"/>
              <a:cs typeface="Helvetica Neue"/>
              <a:sym typeface="Helvetica Neue"/>
            </a:endParaRPr>
          </a:p>
        </p:txBody>
      </p:sp>
      <p:sp>
        <p:nvSpPr>
          <p:cNvPr id="296" name="Google Shape;296;p32"/>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7" name="Google Shape;297;p32"/>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98" name="Google Shape;298;p32"/>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9" name="Google Shape;299;p32"/>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00" name="Google Shape;300;p32"/>
          <p:cNvSpPr txBox="1"/>
          <p:nvPr/>
        </p:nvSpPr>
        <p:spPr>
          <a:xfrm>
            <a:off x="618050" y="1458425"/>
            <a:ext cx="4544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Does the center actively recruit extramural funding to support research, educational activities, and/or advocacy in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 sz="1000">
                <a:solidFill>
                  <a:schemeClr val="dk1"/>
                </a:solidFill>
                <a:latin typeface="Helvetica Neue"/>
                <a:ea typeface="Helvetica Neue"/>
                <a:cs typeface="Helvetica Neue"/>
                <a:sym typeface="Helvetica Neue"/>
              </a:rPr>
              <a:t>?</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documentation of efforts to recruit funding (grant applications, donation programme)?</a:t>
            </a:r>
            <a:endParaRPr sz="1000"/>
          </a:p>
        </p:txBody>
      </p:sp>
      <p:sp>
        <p:nvSpPr>
          <p:cNvPr id="301" name="Google Shape;301;p32"/>
          <p:cNvSpPr/>
          <p:nvPr/>
        </p:nvSpPr>
        <p:spPr>
          <a:xfrm>
            <a:off x="7517575"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2" name="Google Shape;302;p32"/>
          <p:cNvSpPr txBox="1"/>
          <p:nvPr/>
        </p:nvSpPr>
        <p:spPr>
          <a:xfrm>
            <a:off x="5929325"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03" name="Google Shape;303;p32"/>
          <p:cNvSpPr/>
          <p:nvPr/>
        </p:nvSpPr>
        <p:spPr>
          <a:xfrm>
            <a:off x="6502150"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4" name="Google Shape;304;p32"/>
          <p:cNvSpPr txBox="1"/>
          <p:nvPr/>
        </p:nvSpPr>
        <p:spPr>
          <a:xfrm>
            <a:off x="6998300"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05" name="Google Shape;305;p32"/>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a:spLocks noGrp="1"/>
          </p:cNvSpPr>
          <p:nvPr>
            <p:ph type="title"/>
          </p:nvPr>
        </p:nvSpPr>
        <p:spPr>
          <a:xfrm>
            <a:off x="311700" y="445025"/>
            <a:ext cx="8520600" cy="47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14. Support of the </a:t>
            </a:r>
            <a:r>
              <a:rPr lang="de-DE" sz="1600" err="1">
                <a:solidFill>
                  <a:srgbClr val="1155CC"/>
                </a:solidFill>
                <a:latin typeface="Helvetica Neue"/>
                <a:ea typeface="Helvetica Neue"/>
                <a:cs typeface="Helvetica Neue"/>
                <a:sym typeface="Helvetica Neue"/>
              </a:rPr>
              <a:t>allergic</a:t>
            </a:r>
            <a:r>
              <a:rPr lang="de-DE" sz="1600">
                <a:solidFill>
                  <a:srgbClr val="1155CC"/>
                </a:solidFill>
                <a:latin typeface="Helvetica Neue"/>
                <a:ea typeface="Helvetica Neue"/>
                <a:cs typeface="Helvetica Neue"/>
                <a:sym typeface="Helvetica Neue"/>
              </a:rPr>
              <a:t> </a:t>
            </a:r>
            <a:r>
              <a:rPr lang="de-DE" sz="1600" err="1">
                <a:solidFill>
                  <a:srgbClr val="1155CC"/>
                </a:solidFill>
                <a:latin typeface="Helvetica Neue"/>
                <a:ea typeface="Helvetica Neue"/>
                <a:cs typeface="Helvetica Neue"/>
                <a:sym typeface="Helvetica Neue"/>
              </a:rPr>
              <a:t>rhinitis</a:t>
            </a:r>
            <a:r>
              <a:rPr lang="de-DE" sz="1600">
                <a:solidFill>
                  <a:srgbClr val="1155CC"/>
                </a:solidFill>
                <a:latin typeface="Helvetica Neue"/>
                <a:ea typeface="Helvetica Neue"/>
                <a:cs typeface="Helvetica Neue"/>
                <a:sym typeface="Helvetica Neue"/>
              </a:rPr>
              <a:t> and </a:t>
            </a:r>
            <a:r>
              <a:rPr lang="de-DE" sz="1600" err="1">
                <a:solidFill>
                  <a:srgbClr val="1155CC"/>
                </a:solidFill>
                <a:latin typeface="Helvetica Neue"/>
                <a:ea typeface="Helvetica Neue"/>
                <a:cs typeface="Helvetica Neue"/>
                <a:sym typeface="Helvetica Neue"/>
              </a:rPr>
              <a:t>asthma</a:t>
            </a:r>
            <a:r>
              <a:rPr lang="de" sz="1600">
                <a:solidFill>
                  <a:srgbClr val="1155CC"/>
                </a:solidFill>
                <a:latin typeface="Helvetica Neue"/>
                <a:ea typeface="Helvetica Neue"/>
                <a:cs typeface="Helvetica Neue"/>
                <a:sym typeface="Helvetica Neue"/>
              </a:rPr>
              <a:t> network</a:t>
            </a:r>
            <a:endParaRPr sz="1600">
              <a:solidFill>
                <a:srgbClr val="1155CC"/>
              </a:solidFill>
              <a:latin typeface="Helvetica Neue"/>
              <a:ea typeface="Helvetica Neue"/>
              <a:cs typeface="Helvetica Neue"/>
              <a:sym typeface="Helvetica Neue"/>
            </a:endParaRPr>
          </a:p>
        </p:txBody>
      </p:sp>
      <p:sp>
        <p:nvSpPr>
          <p:cNvPr id="311" name="Google Shape;311;p33"/>
          <p:cNvSpPr txBox="1">
            <a:spLocks noGrp="1"/>
          </p:cNvSpPr>
          <p:nvPr>
            <p:ph type="body" idx="1"/>
          </p:nvPr>
        </p:nvSpPr>
        <p:spPr>
          <a:xfrm>
            <a:off x="635800" y="847525"/>
            <a:ext cx="6282600" cy="476700"/>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de" sz="800">
                <a:solidFill>
                  <a:srgbClr val="000000"/>
                </a:solidFill>
                <a:latin typeface="Helvetica Neue"/>
                <a:ea typeface="Helvetica Neue"/>
                <a:cs typeface="Helvetica Neue"/>
                <a:sym typeface="Helvetica Neue"/>
              </a:rPr>
              <a:t>Training and activities in auditing and certifying </a:t>
            </a:r>
            <a:r>
              <a:rPr lang="en-US" sz="800">
                <a:solidFill>
                  <a:srgbClr val="000000"/>
                </a:solidFill>
                <a:latin typeface="Helvetica Neue"/>
                <a:ea typeface="Helvetica Neue"/>
                <a:cs typeface="Helvetica Neue"/>
                <a:sym typeface="Helvetica Neue"/>
              </a:rPr>
              <a:t>Global Allergy and Asthma Excellence Network</a:t>
            </a:r>
            <a:r>
              <a:rPr lang="de" sz="800">
                <a:solidFill>
                  <a:srgbClr val="000000"/>
                </a:solidFill>
                <a:latin typeface="Helvetica Neue"/>
                <a:ea typeface="Helvetica Neue"/>
                <a:cs typeface="Helvetica Neue"/>
                <a:sym typeface="Helvetica Neue"/>
              </a:rPr>
              <a:t> AirwaysCAREs and interaction with other AirwaysCAREs.</a:t>
            </a:r>
            <a:endParaRPr sz="800">
              <a:latin typeface="Helvetica Neue"/>
              <a:ea typeface="Helvetica Neue"/>
              <a:cs typeface="Helvetica Neue"/>
              <a:sym typeface="Helvetica Neue"/>
            </a:endParaRPr>
          </a:p>
        </p:txBody>
      </p:sp>
      <p:sp>
        <p:nvSpPr>
          <p:cNvPr id="312" name="Google Shape;312;p33"/>
          <p:cNvSpPr txBox="1"/>
          <p:nvPr/>
        </p:nvSpPr>
        <p:spPr>
          <a:xfrm>
            <a:off x="868900" y="1588825"/>
            <a:ext cx="429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solidFill>
                  <a:srgbClr val="1155CC"/>
                </a:solidFill>
                <a:latin typeface="Helvetica Neue"/>
                <a:ea typeface="Helvetica Neue"/>
                <a:cs typeface="Helvetica Neue"/>
                <a:sym typeface="Helvetica Neue"/>
              </a:rPr>
              <a:t>Letter of intent </a:t>
            </a:r>
            <a:endParaRPr>
              <a:solidFill>
                <a:srgbClr val="1155CC"/>
              </a:solidFill>
              <a:latin typeface="Helvetica Neue"/>
              <a:ea typeface="Helvetica Neue"/>
              <a:cs typeface="Helvetica Neue"/>
              <a:sym typeface="Helvetica Neue"/>
            </a:endParaRPr>
          </a:p>
        </p:txBody>
      </p:sp>
      <p:sp>
        <p:nvSpPr>
          <p:cNvPr id="313" name="Google Shape;313;p33"/>
          <p:cNvSpPr txBox="1"/>
          <p:nvPr/>
        </p:nvSpPr>
        <p:spPr>
          <a:xfrm>
            <a:off x="868900" y="2253625"/>
            <a:ext cx="5271600" cy="127724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b="1">
                <a:solidFill>
                  <a:schemeClr val="dk1"/>
                </a:solidFill>
                <a:latin typeface="Helvetica Neue"/>
                <a:ea typeface="Helvetica Neue"/>
                <a:cs typeface="Helvetica Neue"/>
                <a:sym typeface="Helvetica Neue"/>
              </a:rPr>
              <a:t>YES</a:t>
            </a:r>
            <a:r>
              <a:rPr lang="de" sz="1000">
                <a:solidFill>
                  <a:schemeClr val="dk1"/>
                </a:solidFill>
                <a:latin typeface="Helvetica Neue"/>
                <a:ea typeface="Helvetica Neue"/>
                <a:cs typeface="Helvetica Neue"/>
                <a:sym typeface="Helvetica Neue"/>
              </a:rPr>
              <a:t>, I, </a:t>
            </a:r>
            <a:r>
              <a:rPr lang="de" sz="1000" i="1">
                <a:solidFill>
                  <a:schemeClr val="dk1"/>
                </a:solidFill>
                <a:latin typeface="Helvetica Neue"/>
                <a:ea typeface="Helvetica Neue"/>
                <a:cs typeface="Helvetica Neue"/>
                <a:sym typeface="Helvetica Neue"/>
              </a:rPr>
              <a:t>(name)</a:t>
            </a:r>
            <a:r>
              <a:rPr lang="de" sz="1000">
                <a:solidFill>
                  <a:schemeClr val="dk1"/>
                </a:solidFill>
                <a:latin typeface="Helvetica Neue"/>
                <a:ea typeface="Helvetica Neue"/>
                <a:cs typeface="Helvetica Neue"/>
                <a:sym typeface="Helvetica Neue"/>
              </a:rPr>
              <a:t>, head of the center, will do training and activities in auditing and certifying </a:t>
            </a:r>
            <a:r>
              <a:rPr lang="en-US" sz="1000">
                <a:solidFill>
                  <a:schemeClr val="dk1"/>
                </a:solidFill>
                <a:latin typeface="Helvetica Neue"/>
                <a:ea typeface="Helvetica Neue"/>
                <a:cs typeface="Helvetica Neue"/>
                <a:sym typeface="Helvetica Neue"/>
              </a:rPr>
              <a:t>Global Allergy and Asthma Excellence Network</a:t>
            </a:r>
            <a:r>
              <a:rPr lang="de" sz="1000">
                <a:solidFill>
                  <a:schemeClr val="dk1"/>
                </a:solidFill>
                <a:latin typeface="Helvetica Neue"/>
                <a:ea typeface="Helvetica Neue"/>
                <a:cs typeface="Helvetica Neue"/>
                <a:sym typeface="Helvetica Neue"/>
              </a:rPr>
              <a:t> AirwaysCAREs and interaction with other AirwaysCAREs.</a:t>
            </a:r>
            <a:endParaRPr sz="1800">
              <a:solidFill>
                <a:schemeClr val="dk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sz="1000">
              <a:solidFill>
                <a:schemeClr val="dk1"/>
              </a:solidFill>
              <a:latin typeface="Helvetica Neue"/>
              <a:ea typeface="Helvetica Neue"/>
              <a:cs typeface="Helvetica Neue"/>
              <a:sym typeface="Helvetica Neue"/>
            </a:endParaRPr>
          </a:p>
        </p:txBody>
      </p:sp>
      <p:sp>
        <p:nvSpPr>
          <p:cNvPr id="314" name="Google Shape;314;p33"/>
          <p:cNvSpPr/>
          <p:nvPr/>
        </p:nvSpPr>
        <p:spPr>
          <a:xfrm>
            <a:off x="6826925" y="25099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15" name="Google Shape;315;p33"/>
          <p:cNvSpPr txBox="1"/>
          <p:nvPr/>
        </p:nvSpPr>
        <p:spPr>
          <a:xfrm>
            <a:off x="868900" y="3162800"/>
            <a:ext cx="5217900" cy="94638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b="1">
                <a:solidFill>
                  <a:schemeClr val="dk1"/>
                </a:solidFill>
                <a:latin typeface="Helvetica Neue"/>
                <a:ea typeface="Helvetica Neue"/>
                <a:cs typeface="Helvetica Neue"/>
                <a:sym typeface="Helvetica Neue"/>
              </a:rPr>
              <a:t>YES</a:t>
            </a:r>
            <a:r>
              <a:rPr lang="de" sz="1000">
                <a:solidFill>
                  <a:schemeClr val="dk1"/>
                </a:solidFill>
                <a:latin typeface="Helvetica Neue"/>
                <a:ea typeface="Helvetica Neue"/>
                <a:cs typeface="Helvetica Neue"/>
                <a:sym typeface="Helvetica Neue"/>
              </a:rPr>
              <a:t>, I, </a:t>
            </a:r>
            <a:r>
              <a:rPr lang="de" sz="1000" i="1">
                <a:solidFill>
                  <a:schemeClr val="dk1"/>
                </a:solidFill>
                <a:latin typeface="Helvetica Neue"/>
                <a:ea typeface="Helvetica Neue"/>
                <a:cs typeface="Helvetica Neue"/>
                <a:sym typeface="Helvetica Neue"/>
              </a:rPr>
              <a:t>(name)</a:t>
            </a:r>
            <a:r>
              <a:rPr lang="de" sz="1000">
                <a:solidFill>
                  <a:schemeClr val="dk1"/>
                </a:solidFill>
                <a:latin typeface="Helvetica Neue"/>
                <a:ea typeface="Helvetica Neue"/>
                <a:cs typeface="Helvetica Neue"/>
                <a:sym typeface="Helvetica Neue"/>
              </a:rPr>
              <a:t>, deputy of the center, will do training and activities in auditing and certifying </a:t>
            </a:r>
            <a:r>
              <a:rPr lang="en-US" sz="1000">
                <a:solidFill>
                  <a:schemeClr val="dk1"/>
                </a:solidFill>
                <a:latin typeface="Helvetica Neue"/>
                <a:ea typeface="Helvetica Neue"/>
                <a:cs typeface="Helvetica Neue"/>
                <a:sym typeface="Helvetica Neue"/>
              </a:rPr>
              <a:t>Global Allergy and Asthma Excellence Network</a:t>
            </a:r>
            <a:r>
              <a:rPr lang="de" sz="1000">
                <a:solidFill>
                  <a:schemeClr val="dk1"/>
                </a:solidFill>
                <a:latin typeface="Helvetica Neue"/>
                <a:ea typeface="Helvetica Neue"/>
                <a:cs typeface="Helvetica Neue"/>
                <a:sym typeface="Helvetica Neue"/>
              </a:rPr>
              <a:t> AirwaysCAREs and interaction with other AirwaysCAREs.</a:t>
            </a:r>
            <a:endParaRPr/>
          </a:p>
        </p:txBody>
      </p:sp>
      <p:sp>
        <p:nvSpPr>
          <p:cNvPr id="316" name="Google Shape;316;p33"/>
          <p:cNvSpPr/>
          <p:nvPr/>
        </p:nvSpPr>
        <p:spPr>
          <a:xfrm>
            <a:off x="6826925" y="33481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15. “Never give up” attitude</a:t>
            </a:r>
            <a:endParaRPr sz="1600">
              <a:solidFill>
                <a:srgbClr val="1155CC"/>
              </a:solidFill>
              <a:latin typeface="Helvetica Neue"/>
              <a:ea typeface="Helvetica Neue"/>
              <a:cs typeface="Helvetica Neue"/>
              <a:sym typeface="Helvetica Neue"/>
            </a:endParaRPr>
          </a:p>
        </p:txBody>
      </p:sp>
      <p:sp>
        <p:nvSpPr>
          <p:cNvPr id="322" name="Google Shape;322;p34"/>
          <p:cNvSpPr txBox="1">
            <a:spLocks noGrp="1"/>
          </p:cNvSpPr>
          <p:nvPr>
            <p:ph type="body" idx="1"/>
          </p:nvPr>
        </p:nvSpPr>
        <p:spPr>
          <a:xfrm>
            <a:off x="723175" y="858300"/>
            <a:ext cx="6718200" cy="1075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Staff needs to exhibit high motivation to help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DE" sz="1000">
                <a:solidFill>
                  <a:schemeClr val="dk1"/>
                </a:solidFill>
                <a:latin typeface="Helvetica Neue"/>
                <a:ea typeface="Helvetica Neue"/>
                <a:cs typeface="Helvetica Neue"/>
                <a:sym typeface="Helvetica Neue"/>
              </a:rPr>
              <a:t> </a:t>
            </a:r>
            <a:r>
              <a:rPr lang="de" sz="1000">
                <a:solidFill>
                  <a:schemeClr val="dk1"/>
                </a:solidFill>
                <a:latin typeface="Helvetica Neue"/>
                <a:ea typeface="Helvetica Neue"/>
                <a:cs typeface="Helvetica Neue"/>
                <a:sym typeface="Helvetica Neue"/>
              </a:rPr>
              <a:t>patients and show understanding that they may be the last resort of patients. Staff needs to convey to patients, that they are in good care and that the center will help them, however hard this may be.</a:t>
            </a:r>
            <a:endParaRPr>
              <a:latin typeface="Helvetica Neue"/>
              <a:ea typeface="Helvetica Neue"/>
              <a:cs typeface="Helvetica Neue"/>
              <a:sym typeface="Helvetica Neue"/>
            </a:endParaRPr>
          </a:p>
        </p:txBody>
      </p:sp>
      <p:sp>
        <p:nvSpPr>
          <p:cNvPr id="323" name="Google Shape;323;p34"/>
          <p:cNvSpPr/>
          <p:nvPr/>
        </p:nvSpPr>
        <p:spPr>
          <a:xfrm>
            <a:off x="7517575"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4" name="Google Shape;324;p34"/>
          <p:cNvSpPr txBox="1"/>
          <p:nvPr/>
        </p:nvSpPr>
        <p:spPr>
          <a:xfrm>
            <a:off x="5929325"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25" name="Google Shape;325;p34"/>
          <p:cNvSpPr/>
          <p:nvPr/>
        </p:nvSpPr>
        <p:spPr>
          <a:xfrm>
            <a:off x="6502150"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6" name="Google Shape;326;p34"/>
          <p:cNvSpPr txBox="1"/>
          <p:nvPr/>
        </p:nvSpPr>
        <p:spPr>
          <a:xfrm>
            <a:off x="6998300"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27" name="Google Shape;327;p34"/>
          <p:cNvSpPr txBox="1"/>
          <p:nvPr/>
        </p:nvSpPr>
        <p:spPr>
          <a:xfrm>
            <a:off x="3943925" y="2814025"/>
            <a:ext cx="1501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Never give up attitude</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Management</a:t>
            </a:r>
            <a:endParaRPr sz="1800">
              <a:solidFill>
                <a:srgbClr val="1155CC"/>
              </a:solidFill>
              <a:highlight>
                <a:schemeClr val="lt2"/>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a:buSzPts val="990"/>
            </a:pPr>
            <a:r>
              <a:rPr lang="de" sz="1600">
                <a:solidFill>
                  <a:srgbClr val="1155CC"/>
                </a:solidFill>
                <a:latin typeface="Helvetica Neue"/>
                <a:ea typeface="Helvetica Neue"/>
                <a:cs typeface="Helvetica Neue"/>
                <a:sym typeface="Helvetica Neue"/>
              </a:rPr>
              <a:t>16. </a:t>
            </a:r>
            <a:r>
              <a:rPr lang="en-US" sz="1600" noProof="0">
                <a:solidFill>
                  <a:srgbClr val="1155CC"/>
                </a:solidFill>
                <a:latin typeface="Helvetica Neue"/>
                <a:ea typeface="Helvetica Neue"/>
                <a:cs typeface="Helvetica Neue"/>
                <a:sym typeface="Helvetica Neue"/>
              </a:rPr>
              <a:t>Knowledge of the ARIA guideline &amp; GINA Recommendations</a:t>
            </a:r>
            <a:endParaRPr sz="1600">
              <a:solidFill>
                <a:srgbClr val="1155CC"/>
              </a:solidFill>
              <a:latin typeface="Helvetica Neue"/>
              <a:ea typeface="Helvetica Neue"/>
              <a:cs typeface="Helvetica Neue"/>
              <a:sym typeface="Helvetica Neue"/>
            </a:endParaRPr>
          </a:p>
        </p:txBody>
      </p:sp>
      <p:sp>
        <p:nvSpPr>
          <p:cNvPr id="338" name="Google Shape;338;p36"/>
          <p:cNvSpPr txBox="1">
            <a:spLocks noGrp="1"/>
          </p:cNvSpPr>
          <p:nvPr>
            <p:ph type="body" idx="1"/>
          </p:nvPr>
        </p:nvSpPr>
        <p:spPr>
          <a:xfrm>
            <a:off x="689325" y="838950"/>
            <a:ext cx="7014600" cy="633900"/>
          </a:xfrm>
          <a:prstGeom prst="rect">
            <a:avLst/>
          </a:prstGeom>
        </p:spPr>
        <p:txBody>
          <a:bodyPr spcFirstLastPara="1" wrap="square" lIns="91425" tIns="91425" rIns="91425" bIns="91425" anchor="t" anchorCtr="0">
            <a:noAutofit/>
          </a:bodyPr>
          <a:lstStyle/>
          <a:p>
            <a:pPr marL="0" indent="0">
              <a:lnSpc>
                <a:spcPct val="95000"/>
              </a:lnSpc>
              <a:spcBef>
                <a:spcPts val="600"/>
              </a:spcBef>
              <a:spcAft>
                <a:spcPts val="1200"/>
              </a:spcAft>
              <a:buSzPts val="1018"/>
              <a:buNone/>
            </a:pPr>
            <a:r>
              <a:rPr lang="en-US" sz="1000" noProof="0">
                <a:solidFill>
                  <a:srgbClr val="000000"/>
                </a:solidFill>
                <a:latin typeface="Helvetica Neue"/>
                <a:ea typeface="Helvetica Neue"/>
                <a:cs typeface="Helvetica Neue"/>
                <a:sym typeface="Helvetica Neue"/>
              </a:rPr>
              <a:t>All center staff members need to know the current version of the ARIA guideline &amp; GINA Recommendations, if available. Centre approach to allergic rhinitis and asthma needs to be based on guideline recommendations.</a:t>
            </a:r>
            <a:r>
              <a:rPr lang="en-US" sz="1000">
                <a:solidFill>
                  <a:srgbClr val="000000"/>
                </a:solidFill>
                <a:latin typeface="Helvetica Neue"/>
                <a:ea typeface="Helvetica Neue"/>
                <a:cs typeface="Helvetica Neue"/>
                <a:sym typeface="Helvetica Neue"/>
              </a:rPr>
              <a:t> </a:t>
            </a:r>
            <a:r>
              <a:rPr lang="en-US" sz="1000">
                <a:solidFill>
                  <a:srgbClr val="000000"/>
                </a:solidFill>
                <a:latin typeface="Calibri"/>
                <a:ea typeface="Calibri"/>
                <a:cs typeface="Calibri"/>
                <a:sym typeface="Helvetica Neue"/>
              </a:rPr>
              <a:t>National Guidelines are also welcome. </a:t>
            </a:r>
            <a:endParaRPr lang="en-US" sz="1000" noProof="0">
              <a:solidFill>
                <a:srgbClr val="000000"/>
              </a:solidFill>
              <a:latin typeface="Calibri"/>
              <a:ea typeface="Calibri"/>
              <a:cs typeface="Calibri"/>
            </a:endParaRPr>
          </a:p>
        </p:txBody>
      </p:sp>
      <p:sp>
        <p:nvSpPr>
          <p:cNvPr id="339" name="Google Shape;339;p36"/>
          <p:cNvSpPr txBox="1"/>
          <p:nvPr/>
        </p:nvSpPr>
        <p:spPr>
          <a:xfrm>
            <a:off x="689325" y="1396650"/>
            <a:ext cx="4476900" cy="176199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err="1">
                <a:solidFill>
                  <a:srgbClr val="1155CC"/>
                </a:solidFill>
                <a:latin typeface="Helvetica Neue"/>
                <a:ea typeface="Helvetica Neue"/>
                <a:cs typeface="Helvetica Neue"/>
                <a:sym typeface="Helvetica Neue"/>
              </a:rPr>
              <a:t>Deliverables</a:t>
            </a:r>
            <a:endParaRPr sz="1000" err="1">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en-US" sz="1000" noProof="0">
                <a:solidFill>
                  <a:schemeClr val="dk1"/>
                </a:solidFill>
                <a:latin typeface="Helvetica Neue"/>
                <a:ea typeface="Helvetica Neue"/>
                <a:cs typeface="Helvetica Neue"/>
                <a:sym typeface="Helvetica Neue"/>
              </a:rPr>
              <a:t>Is access to at least one up-to-date national or international allergic rhinitis &amp; asthma guideline present? (print or digital)</a:t>
            </a:r>
          </a:p>
          <a:p>
            <a:pPr marL="0" lvl="0" indent="0" algn="l" rtl="0">
              <a:lnSpc>
                <a:spcPct val="115000"/>
              </a:lnSpc>
              <a:spcBef>
                <a:spcPts val="1200"/>
              </a:spcBef>
              <a:spcAft>
                <a:spcPts val="0"/>
              </a:spcAft>
              <a:buNone/>
            </a:pPr>
            <a:r>
              <a:rPr lang="en-US" sz="1000" noProof="0">
                <a:solidFill>
                  <a:schemeClr val="dk1"/>
                </a:solidFill>
                <a:latin typeface="Helvetica Neue"/>
                <a:ea typeface="Helvetica Neue"/>
                <a:cs typeface="Helvetica Neue"/>
                <a:sym typeface="Helvetica Neue"/>
              </a:rPr>
              <a:t>Can the center staff answer questions on the allergic rhinitis and asthma GINA / ARIA guideline recommendations?</a:t>
            </a:r>
          </a:p>
          <a:p>
            <a:pPr marL="0" lvl="0" indent="0" algn="l" rtl="0">
              <a:spcBef>
                <a:spcPts val="1200"/>
              </a:spcBef>
              <a:spcAft>
                <a:spcPts val="0"/>
              </a:spcAft>
              <a:buNone/>
            </a:pPr>
            <a:endParaRPr lang="de" sz="1000">
              <a:solidFill>
                <a:schemeClr val="dk1"/>
              </a:solidFill>
              <a:latin typeface="Helvetica Neue"/>
              <a:ea typeface="Helvetica Neue"/>
              <a:cs typeface="Helvetica Neue"/>
            </a:endParaRPr>
          </a:p>
        </p:txBody>
      </p:sp>
      <p:sp>
        <p:nvSpPr>
          <p:cNvPr id="340" name="Google Shape;340;p36"/>
          <p:cNvSpPr txBox="1"/>
          <p:nvPr/>
        </p:nvSpPr>
        <p:spPr>
          <a:xfrm>
            <a:off x="1283625" y="4467500"/>
            <a:ext cx="388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from a patient file that exemplifies that patient management is based on guideline recommendations.</a:t>
            </a:r>
            <a:endParaRPr sz="1000">
              <a:latin typeface="Helvetica Neue"/>
              <a:ea typeface="Helvetica Neue"/>
              <a:cs typeface="Helvetica Neue"/>
              <a:sym typeface="Helvetica Neue"/>
            </a:endParaRPr>
          </a:p>
        </p:txBody>
      </p:sp>
      <p:sp>
        <p:nvSpPr>
          <p:cNvPr id="341" name="Google Shape;341;p36"/>
          <p:cNvSpPr/>
          <p:nvPr/>
        </p:nvSpPr>
        <p:spPr>
          <a:xfrm>
            <a:off x="75937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2" name="Google Shape;342;p36"/>
          <p:cNvSpPr txBox="1"/>
          <p:nvPr/>
        </p:nvSpPr>
        <p:spPr>
          <a:xfrm>
            <a:off x="60055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43" name="Google Shape;343;p36"/>
          <p:cNvSpPr/>
          <p:nvPr/>
        </p:nvSpPr>
        <p:spPr>
          <a:xfrm>
            <a:off x="65783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4" name="Google Shape;344;p36"/>
          <p:cNvSpPr txBox="1"/>
          <p:nvPr/>
        </p:nvSpPr>
        <p:spPr>
          <a:xfrm>
            <a:off x="70745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5" name="Google Shape;345;p36"/>
          <p:cNvSpPr/>
          <p:nvPr/>
        </p:nvSpPr>
        <p:spPr>
          <a:xfrm>
            <a:off x="7593775"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6" name="Google Shape;346;p36"/>
          <p:cNvSpPr txBox="1"/>
          <p:nvPr/>
        </p:nvSpPr>
        <p:spPr>
          <a:xfrm>
            <a:off x="6005525"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47" name="Google Shape;347;p36"/>
          <p:cNvSpPr/>
          <p:nvPr/>
        </p:nvSpPr>
        <p:spPr>
          <a:xfrm>
            <a:off x="6578350"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8" name="Google Shape;348;p36"/>
          <p:cNvSpPr txBox="1"/>
          <p:nvPr/>
        </p:nvSpPr>
        <p:spPr>
          <a:xfrm>
            <a:off x="7074500"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53" name="Google Shape;353;p36"/>
          <p:cNvPicPr preferRelativeResize="0"/>
          <p:nvPr/>
        </p:nvPicPr>
        <p:blipFill>
          <a:blip r:embed="rId3">
            <a:alphaModFix/>
          </a:blip>
          <a:stretch>
            <a:fillRect/>
          </a:stretch>
        </p:blipFill>
        <p:spPr>
          <a:xfrm>
            <a:off x="5324750" y="3297800"/>
            <a:ext cx="2490342" cy="16623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a:buSzPts val="990"/>
            </a:pPr>
            <a:r>
              <a:rPr lang="de" sz="1600">
                <a:solidFill>
                  <a:srgbClr val="1155CC"/>
                </a:solidFill>
                <a:latin typeface="Helvetica Neue"/>
                <a:ea typeface="Helvetica Neue"/>
                <a:cs typeface="Helvetica Neue"/>
                <a:sym typeface="Helvetica Neue"/>
              </a:rPr>
              <a:t>17. Knowledge and </a:t>
            </a:r>
            <a:r>
              <a:rPr lang="de" sz="1600" err="1">
                <a:solidFill>
                  <a:srgbClr val="1155CC"/>
                </a:solidFill>
                <a:latin typeface="Helvetica Neue"/>
                <a:ea typeface="Helvetica Neue"/>
                <a:cs typeface="Helvetica Neue"/>
                <a:sym typeface="Helvetica Neue"/>
              </a:rPr>
              <a:t>use</a:t>
            </a:r>
            <a:r>
              <a:rPr lang="de" sz="1600">
                <a:solidFill>
                  <a:srgbClr val="1155CC"/>
                </a:solidFill>
                <a:latin typeface="Helvetica Neue"/>
                <a:ea typeface="Helvetica Neue"/>
                <a:cs typeface="Helvetica Neue"/>
                <a:sym typeface="Helvetica Neue"/>
              </a:rPr>
              <a:t> </a:t>
            </a:r>
            <a:r>
              <a:rPr lang="de" sz="1600" err="1">
                <a:solidFill>
                  <a:srgbClr val="1155CC"/>
                </a:solidFill>
                <a:latin typeface="Helvetica Neue"/>
                <a:ea typeface="Helvetica Neue"/>
                <a:cs typeface="Helvetica Neue"/>
                <a:sym typeface="Helvetica Neue"/>
              </a:rPr>
              <a:t>of</a:t>
            </a:r>
            <a:r>
              <a:rPr lang="de" sz="1600">
                <a:solidFill>
                  <a:srgbClr val="1155CC"/>
                </a:solidFill>
                <a:latin typeface="Helvetica Neue"/>
                <a:ea typeface="Helvetica Neue"/>
                <a:cs typeface="Helvetica Neue"/>
                <a:sym typeface="Helvetica Neue"/>
              </a:rPr>
              <a:t> </a:t>
            </a:r>
            <a:r>
              <a:rPr lang="de" sz="1600" err="1">
                <a:solidFill>
                  <a:srgbClr val="1155CC"/>
                </a:solidFill>
                <a:latin typeface="Helvetica Neue"/>
                <a:ea typeface="Helvetica Neue"/>
                <a:cs typeface="Helvetica Neue"/>
                <a:sym typeface="Helvetica Neue"/>
              </a:rPr>
              <a:t>current</a:t>
            </a:r>
            <a:r>
              <a:rPr lang="de" sz="1600">
                <a:solidFill>
                  <a:srgbClr val="1155CC"/>
                </a:solidFill>
                <a:latin typeface="Helvetica Neue"/>
                <a:ea typeface="Helvetica Neue"/>
                <a:cs typeface="Helvetica Neue"/>
                <a:sym typeface="Helvetica Neue"/>
              </a:rPr>
              <a:t> </a:t>
            </a:r>
            <a:r>
              <a:rPr lang="de" sz="1600" err="1">
                <a:solidFill>
                  <a:srgbClr val="1155CC"/>
                </a:solidFill>
                <a:latin typeface="Helvetica Neue"/>
                <a:ea typeface="Helvetica Neue"/>
                <a:cs typeface="Helvetica Neue"/>
                <a:sym typeface="Helvetica Neue"/>
              </a:rPr>
              <a:t>nomenclature</a:t>
            </a:r>
            <a:r>
              <a:rPr lang="de" sz="1600">
                <a:solidFill>
                  <a:srgbClr val="1155CC"/>
                </a:solidFill>
                <a:latin typeface="Helvetica Neue"/>
                <a:ea typeface="Helvetica Neue"/>
                <a:cs typeface="Helvetica Neue"/>
                <a:sym typeface="Helvetica Neue"/>
              </a:rPr>
              <a:t> and </a:t>
            </a:r>
            <a:r>
              <a:rPr lang="de" sz="1600" err="1">
                <a:solidFill>
                  <a:srgbClr val="1155CC"/>
                </a:solidFill>
                <a:latin typeface="Helvetica Neue"/>
                <a:ea typeface="Helvetica Neue"/>
                <a:cs typeface="Helvetica Neue"/>
                <a:sym typeface="Helvetica Neue"/>
              </a:rPr>
              <a:t>classification</a:t>
            </a:r>
            <a:r>
              <a:rPr lang="de" sz="1600">
                <a:solidFill>
                  <a:srgbClr val="1155CC"/>
                </a:solidFill>
                <a:latin typeface="Helvetica Neue"/>
                <a:ea typeface="Helvetica Neue"/>
                <a:cs typeface="Helvetica Neue"/>
                <a:sym typeface="Helvetica Neue"/>
              </a:rPr>
              <a:t> </a:t>
            </a:r>
            <a:r>
              <a:rPr lang="de" sz="1600" err="1">
                <a:solidFill>
                  <a:srgbClr val="1155CC"/>
                </a:solidFill>
                <a:latin typeface="Helvetica Neue"/>
                <a:ea typeface="Helvetica Neue"/>
                <a:cs typeface="Helvetica Neue"/>
                <a:sym typeface="Helvetica Neue"/>
              </a:rPr>
              <a:t>of</a:t>
            </a:r>
            <a:r>
              <a:rPr lang="de" sz="1600">
                <a:solidFill>
                  <a:srgbClr val="1155CC"/>
                </a:solidFill>
                <a:latin typeface="Helvetica Neue"/>
                <a:ea typeface="Helvetica Neue"/>
                <a:cs typeface="Helvetica Neue"/>
                <a:sym typeface="Helvetica Neue"/>
              </a:rPr>
              <a:t> </a:t>
            </a:r>
            <a:r>
              <a:rPr lang="de" sz="1600" err="1">
                <a:solidFill>
                  <a:srgbClr val="1155CC"/>
                </a:solidFill>
                <a:latin typeface="Helvetica Neue"/>
                <a:ea typeface="Helvetica Neue"/>
                <a:cs typeface="Helvetica Neue"/>
                <a:sym typeface="Helvetica Neue"/>
              </a:rPr>
              <a:t>asthma</a:t>
            </a:r>
            <a:r>
              <a:rPr lang="de" sz="1600">
                <a:solidFill>
                  <a:srgbClr val="1155CC"/>
                </a:solidFill>
                <a:latin typeface="Helvetica Neue"/>
                <a:ea typeface="Helvetica Neue"/>
                <a:cs typeface="Helvetica Neue"/>
                <a:sym typeface="Helvetica Neue"/>
              </a:rPr>
              <a:t> &amp; </a:t>
            </a:r>
            <a:r>
              <a:rPr lang="de" sz="1600" err="1">
                <a:solidFill>
                  <a:srgbClr val="1155CC"/>
                </a:solidFill>
                <a:latin typeface="Helvetica Neue"/>
                <a:ea typeface="Helvetica Neue"/>
                <a:cs typeface="Helvetica Neue"/>
                <a:sym typeface="Helvetica Neue"/>
              </a:rPr>
              <a:t>allergic</a:t>
            </a:r>
            <a:r>
              <a:rPr lang="de" sz="1600">
                <a:solidFill>
                  <a:srgbClr val="1155CC"/>
                </a:solidFill>
                <a:latin typeface="Helvetica Neue"/>
                <a:ea typeface="Helvetica Neue"/>
                <a:cs typeface="Helvetica Neue"/>
                <a:sym typeface="Helvetica Neue"/>
              </a:rPr>
              <a:t>    </a:t>
            </a:r>
            <a:r>
              <a:rPr lang="de" sz="1600" err="1">
                <a:solidFill>
                  <a:srgbClr val="1155CC"/>
                </a:solidFill>
                <a:latin typeface="Helvetica Neue"/>
                <a:ea typeface="Helvetica Neue"/>
                <a:cs typeface="Helvetica Neue"/>
                <a:sym typeface="Helvetica Neue"/>
              </a:rPr>
              <a:t>rhinits</a:t>
            </a:r>
            <a:endParaRPr sz="1600" err="1">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1600">
              <a:solidFill>
                <a:srgbClr val="1155CC"/>
              </a:solidFill>
              <a:latin typeface="Helvetica Neue"/>
              <a:ea typeface="Helvetica Neue"/>
              <a:cs typeface="Helvetica Neue"/>
              <a:sym typeface="Helvetica Neue"/>
            </a:endParaRPr>
          </a:p>
        </p:txBody>
      </p:sp>
      <p:sp>
        <p:nvSpPr>
          <p:cNvPr id="359" name="Google Shape;359;p37"/>
          <p:cNvSpPr txBox="1"/>
          <p:nvPr/>
        </p:nvSpPr>
        <p:spPr>
          <a:xfrm>
            <a:off x="720325" y="1342525"/>
            <a:ext cx="449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that staff uses current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 sz="1000">
                <a:solidFill>
                  <a:schemeClr val="dk1"/>
                </a:solidFill>
                <a:latin typeface="Helvetica Neue"/>
                <a:ea typeface="Helvetica Neue"/>
                <a:cs typeface="Helvetica Neue"/>
                <a:sym typeface="Helvetica Neue"/>
              </a:rPr>
              <a:t> nomenclature and classification, e.g. by interview and/or patient file review?</a:t>
            </a:r>
            <a:endParaRPr>
              <a:latin typeface="Helvetica Neue"/>
              <a:ea typeface="Helvetica Neue"/>
              <a:cs typeface="Helvetica Neue"/>
              <a:sym typeface="Helvetica Neue"/>
            </a:endParaRPr>
          </a:p>
        </p:txBody>
      </p:sp>
      <p:sp>
        <p:nvSpPr>
          <p:cNvPr id="360" name="Google Shape;360;p37"/>
          <p:cNvSpPr txBox="1"/>
          <p:nvPr/>
        </p:nvSpPr>
        <p:spPr>
          <a:xfrm>
            <a:off x="1071000" y="4414625"/>
            <a:ext cx="35010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of a patient file which shows </a:t>
            </a:r>
            <a:endParaRPr sz="1000">
              <a:solidFill>
                <a:schemeClr val="dk1"/>
              </a:solidFill>
              <a:latin typeface="Helvetica Neue"/>
              <a:ea typeface="Helvetica Neue"/>
              <a:cs typeface="Helvetica Neue"/>
              <a:sym typeface="Helvetica Neue"/>
            </a:endParaRPr>
          </a:p>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the diagnosis of the patient.</a:t>
            </a:r>
            <a:endParaRPr sz="1000">
              <a:solidFill>
                <a:schemeClr val="dk1"/>
              </a:solidFill>
              <a:latin typeface="Helvetica Neue"/>
              <a:ea typeface="Helvetica Neue"/>
              <a:cs typeface="Helvetica Neue"/>
              <a:sym typeface="Helvetica Neue"/>
            </a:endParaRPr>
          </a:p>
        </p:txBody>
      </p:sp>
      <p:sp>
        <p:nvSpPr>
          <p:cNvPr id="361" name="Google Shape;361;p37"/>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2" name="Google Shape;362;p37"/>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63" name="Google Shape;363;p37"/>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4" name="Google Shape;364;p37"/>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65" name="Google Shape;365;p37"/>
          <p:cNvSpPr txBox="1"/>
          <p:nvPr/>
        </p:nvSpPr>
        <p:spPr>
          <a:xfrm>
            <a:off x="673982" y="978371"/>
            <a:ext cx="6843600"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800">
                <a:solidFill>
                  <a:schemeClr val="dk1"/>
                </a:solidFill>
                <a:latin typeface="Helvetica Neue"/>
                <a:ea typeface="Helvetica Neue"/>
                <a:cs typeface="Helvetica Neue"/>
                <a:sym typeface="Helvetica Neue"/>
              </a:rPr>
              <a:t>Center staff needs to know and use the current </a:t>
            </a:r>
            <a:r>
              <a:rPr lang="de-DE" sz="800" err="1">
                <a:solidFill>
                  <a:schemeClr val="dk1"/>
                </a:solidFill>
                <a:latin typeface="Helvetica Neue"/>
                <a:ea typeface="Helvetica Neue"/>
                <a:cs typeface="Helvetica Neue"/>
                <a:sym typeface="Helvetica Neue"/>
              </a:rPr>
              <a:t>allergic</a:t>
            </a:r>
            <a:r>
              <a:rPr lang="de-DE" sz="800">
                <a:solidFill>
                  <a:schemeClr val="dk1"/>
                </a:solidFill>
                <a:latin typeface="Helvetica Neue"/>
                <a:ea typeface="Helvetica Neue"/>
                <a:cs typeface="Helvetica Neue"/>
                <a:sym typeface="Helvetica Neue"/>
              </a:rPr>
              <a:t> </a:t>
            </a:r>
            <a:r>
              <a:rPr lang="de-DE" sz="800" err="1">
                <a:solidFill>
                  <a:schemeClr val="dk1"/>
                </a:solidFill>
                <a:latin typeface="Helvetica Neue"/>
                <a:ea typeface="Helvetica Neue"/>
                <a:cs typeface="Helvetica Neue"/>
                <a:sym typeface="Helvetica Neue"/>
              </a:rPr>
              <a:t>rhinitis</a:t>
            </a:r>
            <a:r>
              <a:rPr lang="de-DE" sz="800">
                <a:solidFill>
                  <a:schemeClr val="dk1"/>
                </a:solidFill>
                <a:latin typeface="Helvetica Neue"/>
                <a:ea typeface="Helvetica Neue"/>
                <a:cs typeface="Helvetica Neue"/>
                <a:sym typeface="Helvetica Neue"/>
              </a:rPr>
              <a:t> and </a:t>
            </a:r>
            <a:r>
              <a:rPr lang="de-DE" sz="800" err="1">
                <a:solidFill>
                  <a:schemeClr val="dk1"/>
                </a:solidFill>
                <a:latin typeface="Helvetica Neue"/>
                <a:ea typeface="Helvetica Neue"/>
                <a:cs typeface="Helvetica Neue"/>
                <a:sym typeface="Helvetica Neue"/>
              </a:rPr>
              <a:t>asthma</a:t>
            </a:r>
            <a:r>
              <a:rPr lang="de" sz="800">
                <a:solidFill>
                  <a:schemeClr val="dk1"/>
                </a:solidFill>
                <a:latin typeface="Helvetica Neue"/>
                <a:ea typeface="Helvetica Neue"/>
                <a:cs typeface="Helvetica Neue"/>
                <a:sym typeface="Helvetica Neue"/>
              </a:rPr>
              <a:t> classification and nomenclature. </a:t>
            </a:r>
            <a:endParaRPr sz="800">
              <a:latin typeface="Helvetica Neue"/>
              <a:ea typeface="Helvetica Neue"/>
              <a:cs typeface="Helvetica Neue"/>
              <a:sym typeface="Helvetica Neue"/>
            </a:endParaRPr>
          </a:p>
        </p:txBody>
      </p:sp>
      <p:pic>
        <p:nvPicPr>
          <p:cNvPr id="366" name="Google Shape;366;p3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18. Knowledge and use of guided history taking/anamnesis </a:t>
            </a:r>
            <a:endParaRPr sz="1600">
              <a:solidFill>
                <a:srgbClr val="1155CC"/>
              </a:solidFill>
              <a:latin typeface="Helvetica Neue"/>
              <a:ea typeface="Helvetica Neue"/>
              <a:cs typeface="Helvetica Neue"/>
              <a:sym typeface="Helvetica Neue"/>
            </a:endParaRPr>
          </a:p>
        </p:txBody>
      </p:sp>
      <p:sp>
        <p:nvSpPr>
          <p:cNvPr id="372" name="Google Shape;372;p38"/>
          <p:cNvSpPr txBox="1">
            <a:spLocks noGrp="1"/>
          </p:cNvSpPr>
          <p:nvPr>
            <p:ph type="body" idx="1"/>
          </p:nvPr>
        </p:nvSpPr>
        <p:spPr>
          <a:xfrm>
            <a:off x="643350" y="766250"/>
            <a:ext cx="5549400" cy="407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Structured history taking by center physicians is essential and a checklist can facilitate this.</a:t>
            </a:r>
            <a:endParaRPr sz="800">
              <a:latin typeface="Helvetica Neue"/>
              <a:ea typeface="Helvetica Neue"/>
              <a:cs typeface="Helvetica Neue"/>
              <a:sym typeface="Helvetica Neue"/>
            </a:endParaRPr>
          </a:p>
        </p:txBody>
      </p:sp>
      <p:sp>
        <p:nvSpPr>
          <p:cNvPr id="373" name="Google Shape;373;p38"/>
          <p:cNvSpPr txBox="1"/>
          <p:nvPr/>
        </p:nvSpPr>
        <p:spPr>
          <a:xfrm>
            <a:off x="719575" y="1400200"/>
            <a:ext cx="39558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err="1">
                <a:solidFill>
                  <a:srgbClr val="1155CC"/>
                </a:solidFill>
                <a:latin typeface="Helvetica Neue"/>
                <a:ea typeface="Helvetica Neue"/>
                <a:cs typeface="Helvetica Neue"/>
                <a:sym typeface="Helvetica Neue"/>
              </a:rPr>
              <a:t>Deliverable</a:t>
            </a:r>
            <a:endParaRPr sz="1000" err="1">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r>
              <a:rPr lang="de" sz="1000">
                <a:solidFill>
                  <a:schemeClr val="dk1"/>
                </a:solidFill>
                <a:latin typeface="Helvetica Neue"/>
                <a:ea typeface="Helvetica Neue"/>
                <a:cs typeface="Helvetica Neue"/>
                <a:sym typeface="Helvetica Neue"/>
              </a:rPr>
              <a:t>Do </a:t>
            </a:r>
            <a:r>
              <a:rPr lang="de" sz="1000" err="1">
                <a:solidFill>
                  <a:schemeClr val="dk1"/>
                </a:solidFill>
                <a:latin typeface="Helvetica Neue"/>
                <a:ea typeface="Helvetica Neue"/>
                <a:cs typeface="Helvetica Neue"/>
                <a:sym typeface="Helvetica Neue"/>
              </a:rPr>
              <a:t>you</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have</a:t>
            </a:r>
            <a:r>
              <a:rPr lang="de" sz="1000">
                <a:solidFill>
                  <a:schemeClr val="dk1"/>
                </a:solidFill>
                <a:latin typeface="Helvetica Neue"/>
                <a:ea typeface="Helvetica Neue"/>
                <a:cs typeface="Helvetica Neue"/>
                <a:sym typeface="Helvetica Neue"/>
              </a:rPr>
              <a:t> a </a:t>
            </a:r>
            <a:r>
              <a:rPr lang="de" sz="1000" err="1">
                <a:solidFill>
                  <a:schemeClr val="dk1"/>
                </a:solidFill>
                <a:latin typeface="Helvetica Neue"/>
                <a:ea typeface="Helvetica Neue"/>
                <a:cs typeface="Helvetica Neue"/>
                <a:sym typeface="Helvetica Neue"/>
              </a:rPr>
              <a:t>checklist</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for</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history</a:t>
            </a:r>
            <a:r>
              <a:rPr lang="de" sz="1000">
                <a:solidFill>
                  <a:schemeClr val="dk1"/>
                </a:solidFill>
                <a:latin typeface="Helvetica Neue"/>
                <a:ea typeface="Helvetica Neue"/>
                <a:cs typeface="Helvetica Neue"/>
                <a:sym typeface="Helvetica Neue"/>
              </a:rPr>
              <a:t>? (Needs </a:t>
            </a:r>
            <a:r>
              <a:rPr lang="de" sz="1000" err="1">
                <a:solidFill>
                  <a:schemeClr val="dk1"/>
                </a:solidFill>
                <a:latin typeface="Helvetica Neue"/>
                <a:ea typeface="Helvetica Neue"/>
                <a:cs typeface="Helvetica Neue"/>
                <a:sym typeface="Helvetica Neue"/>
              </a:rPr>
              <a:t>to</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be</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present</a:t>
            </a:r>
            <a:r>
              <a:rPr lang="de" sz="1000">
                <a:solidFill>
                  <a:schemeClr val="dk1"/>
                </a:solidFill>
                <a:latin typeface="Helvetica Neue"/>
                <a:ea typeface="Helvetica Neue"/>
                <a:cs typeface="Helvetica Neue"/>
                <a:sym typeface="Helvetica Neue"/>
              </a:rPr>
              <a:t> and </a:t>
            </a:r>
            <a:r>
              <a:rPr lang="de" sz="1000" err="1">
                <a:solidFill>
                  <a:schemeClr val="dk1"/>
                </a:solidFill>
                <a:latin typeface="Helvetica Neue"/>
                <a:ea typeface="Helvetica Neue"/>
                <a:cs typeface="Helvetica Neue"/>
                <a:sym typeface="Helvetica Neue"/>
              </a:rPr>
              <a:t>used</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as</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evidenced</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by</a:t>
            </a:r>
            <a:r>
              <a:rPr lang="de" sz="1000">
                <a:solidFill>
                  <a:schemeClr val="dk1"/>
                </a:solidFill>
                <a:latin typeface="Helvetica Neue"/>
                <a:ea typeface="Helvetica Neue"/>
                <a:cs typeface="Helvetica Neue"/>
                <a:sym typeface="Helvetica Neue"/>
              </a:rPr>
              <a:t> interview </a:t>
            </a:r>
            <a:r>
              <a:rPr lang="de" sz="1000" err="1">
                <a:solidFill>
                  <a:schemeClr val="dk1"/>
                </a:solidFill>
                <a:latin typeface="Helvetica Neue"/>
                <a:ea typeface="Helvetica Neue"/>
                <a:cs typeface="Helvetica Neue"/>
                <a:sym typeface="Helvetica Neue"/>
              </a:rPr>
              <a:t>or</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asthma</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allergic</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rhinits</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patient</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file</a:t>
            </a:r>
            <a:r>
              <a:rPr lang="de" sz="1000">
                <a:solidFill>
                  <a:schemeClr val="dk1"/>
                </a:solidFill>
                <a:latin typeface="Helvetica Neue"/>
                <a:ea typeface="Helvetica Neue"/>
                <a:cs typeface="Helvetica Neue"/>
                <a:sym typeface="Helvetica Neue"/>
              </a:rPr>
              <a:t> review.)</a:t>
            </a:r>
            <a:endParaRPr>
              <a:solidFill>
                <a:schemeClr val="dk1"/>
              </a:solidFill>
              <a:latin typeface="Helvetica Neue"/>
              <a:ea typeface="Helvetica Neue"/>
              <a:cs typeface="Helvetica Neue"/>
              <a:sym typeface="Helvetica Neue"/>
            </a:endParaRPr>
          </a:p>
        </p:txBody>
      </p:sp>
      <p:sp>
        <p:nvSpPr>
          <p:cNvPr id="374" name="Google Shape;374;p38"/>
          <p:cNvSpPr txBox="1"/>
          <p:nvPr/>
        </p:nvSpPr>
        <p:spPr>
          <a:xfrm>
            <a:off x="616375" y="4399525"/>
            <a:ext cx="39558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of your checklist for history taking in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 sz="1000">
                <a:solidFill>
                  <a:schemeClr val="dk1"/>
                </a:solidFill>
                <a:latin typeface="Helvetica Neue"/>
                <a:ea typeface="Helvetica Neue"/>
                <a:cs typeface="Helvetica Neue"/>
                <a:sym typeface="Helvetica Neue"/>
              </a:rPr>
              <a:t> patients or provide the checklist itself.</a:t>
            </a:r>
            <a:endParaRPr sz="1000">
              <a:solidFill>
                <a:schemeClr val="dk1"/>
              </a:solidFill>
              <a:latin typeface="Helvetica Neue"/>
              <a:ea typeface="Helvetica Neue"/>
              <a:cs typeface="Helvetica Neue"/>
              <a:sym typeface="Helvetica Neue"/>
            </a:endParaRPr>
          </a:p>
        </p:txBody>
      </p:sp>
      <p:sp>
        <p:nvSpPr>
          <p:cNvPr id="375" name="Google Shape;375;p38"/>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77" name="Google Shape;377;p38"/>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78" name="Google Shape;378;p38"/>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79" name="Google Shape;379;p38"/>
          <p:cNvPicPr preferRelativeResize="0"/>
          <p:nvPr/>
        </p:nvPicPr>
        <p:blipFill>
          <a:blip r:embed="rId3">
            <a:alphaModFix/>
          </a:blip>
          <a:stretch>
            <a:fillRect/>
          </a:stretch>
        </p:blipFill>
        <p:spPr>
          <a:xfrm>
            <a:off x="4631250" y="2350950"/>
            <a:ext cx="3829654" cy="2556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445025"/>
            <a:ext cx="8520600" cy="48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19. Knowledge and use of differential diagnostic algorithm</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385" name="Google Shape;385;p39"/>
          <p:cNvSpPr txBox="1">
            <a:spLocks noGrp="1"/>
          </p:cNvSpPr>
          <p:nvPr>
            <p:ph type="body" idx="1"/>
          </p:nvPr>
        </p:nvSpPr>
        <p:spPr>
          <a:xfrm>
            <a:off x="721375" y="776225"/>
            <a:ext cx="6642600" cy="604500"/>
          </a:xfrm>
          <a:prstGeom prst="rect">
            <a:avLst/>
          </a:prstGeom>
        </p:spPr>
        <p:txBody>
          <a:bodyPr spcFirstLastPara="1" wrap="square" lIns="91425" tIns="91425" rIns="91425" bIns="91425" anchor="t" anchorCtr="0">
            <a:noAutofit/>
          </a:bodyPr>
          <a:lstStyle/>
          <a:p>
            <a:pPr marL="0" indent="0">
              <a:spcBef>
                <a:spcPts val="600"/>
              </a:spcBef>
              <a:spcAft>
                <a:spcPts val="1200"/>
              </a:spcAft>
              <a:buNone/>
            </a:pPr>
            <a:r>
              <a:rPr lang="de" sz="800">
                <a:solidFill>
                  <a:srgbClr val="000000"/>
                </a:solidFill>
                <a:latin typeface="Helvetica Neue"/>
                <a:ea typeface="Helvetica Neue"/>
                <a:cs typeface="Helvetica Neue"/>
                <a:sym typeface="Helvetica Neue"/>
              </a:rPr>
              <a:t>Center </a:t>
            </a:r>
            <a:r>
              <a:rPr lang="de" sz="800" err="1">
                <a:solidFill>
                  <a:srgbClr val="000000"/>
                </a:solidFill>
                <a:latin typeface="Helvetica Neue"/>
                <a:ea typeface="Helvetica Neue"/>
                <a:cs typeface="Helvetica Neue"/>
                <a:sym typeface="Helvetica Neue"/>
              </a:rPr>
              <a:t>physicians</a:t>
            </a:r>
            <a:r>
              <a:rPr lang="de" sz="800">
                <a:solidFill>
                  <a:srgbClr val="000000"/>
                </a:solidFill>
                <a:latin typeface="Helvetica Neue"/>
                <a:ea typeface="Helvetica Neue"/>
                <a:cs typeface="Helvetica Neue"/>
                <a:sym typeface="Helvetica Neue"/>
              </a:rPr>
              <a:t> </a:t>
            </a:r>
            <a:r>
              <a:rPr lang="de" sz="800" err="1">
                <a:solidFill>
                  <a:srgbClr val="000000"/>
                </a:solidFill>
                <a:latin typeface="Helvetica Neue"/>
                <a:ea typeface="Helvetica Neue"/>
                <a:cs typeface="Helvetica Neue"/>
                <a:sym typeface="Helvetica Neue"/>
              </a:rPr>
              <a:t>need</a:t>
            </a:r>
            <a:r>
              <a:rPr lang="de" sz="800">
                <a:solidFill>
                  <a:srgbClr val="000000"/>
                </a:solidFill>
                <a:latin typeface="Helvetica Neue"/>
                <a:ea typeface="Helvetica Neue"/>
                <a:cs typeface="Helvetica Neue"/>
                <a:sym typeface="Helvetica Neue"/>
              </a:rPr>
              <a:t> </a:t>
            </a:r>
            <a:r>
              <a:rPr lang="de" sz="800" err="1">
                <a:solidFill>
                  <a:srgbClr val="000000"/>
                </a:solidFill>
                <a:latin typeface="Helvetica Neue"/>
                <a:ea typeface="Helvetica Neue"/>
                <a:cs typeface="Helvetica Neue"/>
                <a:sym typeface="Helvetica Neue"/>
              </a:rPr>
              <a:t>to</a:t>
            </a:r>
            <a:r>
              <a:rPr lang="de" sz="800">
                <a:solidFill>
                  <a:srgbClr val="000000"/>
                </a:solidFill>
                <a:latin typeface="Helvetica Neue"/>
                <a:ea typeface="Helvetica Neue"/>
                <a:cs typeface="Helvetica Neue"/>
                <a:sym typeface="Helvetica Neue"/>
              </a:rPr>
              <a:t> </a:t>
            </a:r>
            <a:r>
              <a:rPr lang="de" sz="800" err="1">
                <a:solidFill>
                  <a:srgbClr val="000000"/>
                </a:solidFill>
                <a:latin typeface="Helvetica Neue"/>
                <a:ea typeface="Helvetica Neue"/>
                <a:cs typeface="Helvetica Neue"/>
                <a:sym typeface="Helvetica Neue"/>
              </a:rPr>
              <a:t>be</a:t>
            </a:r>
            <a:r>
              <a:rPr lang="de" sz="800">
                <a:solidFill>
                  <a:srgbClr val="000000"/>
                </a:solidFill>
                <a:latin typeface="Helvetica Neue"/>
                <a:ea typeface="Helvetica Neue"/>
                <a:cs typeface="Helvetica Neue"/>
                <a:sym typeface="Helvetica Neue"/>
              </a:rPr>
              <a:t> </a:t>
            </a:r>
            <a:r>
              <a:rPr lang="de" sz="800" err="1">
                <a:solidFill>
                  <a:srgbClr val="000000"/>
                </a:solidFill>
                <a:latin typeface="Helvetica Neue"/>
                <a:ea typeface="Helvetica Neue"/>
                <a:cs typeface="Helvetica Neue"/>
                <a:sym typeface="Helvetica Neue"/>
              </a:rPr>
              <a:t>aware</a:t>
            </a:r>
            <a:r>
              <a:rPr lang="de" sz="800">
                <a:solidFill>
                  <a:srgbClr val="000000"/>
                </a:solidFill>
                <a:latin typeface="Helvetica Neue"/>
                <a:ea typeface="Helvetica Neue"/>
                <a:cs typeface="Helvetica Neue"/>
                <a:sym typeface="Helvetica Neue"/>
              </a:rPr>
              <a:t> </a:t>
            </a:r>
            <a:r>
              <a:rPr lang="de" sz="800" err="1">
                <a:solidFill>
                  <a:srgbClr val="000000"/>
                </a:solidFill>
                <a:latin typeface="Helvetica Neue"/>
                <a:ea typeface="Helvetica Neue"/>
                <a:cs typeface="Helvetica Neue"/>
                <a:sym typeface="Helvetica Neue"/>
              </a:rPr>
              <a:t>of</a:t>
            </a:r>
            <a:r>
              <a:rPr lang="de" sz="800">
                <a:solidFill>
                  <a:srgbClr val="000000"/>
                </a:solidFill>
                <a:latin typeface="Helvetica Neue"/>
                <a:ea typeface="Helvetica Neue"/>
                <a:cs typeface="Helvetica Neue"/>
                <a:sym typeface="Helvetica Neue"/>
              </a:rPr>
              <a:t> </a:t>
            </a:r>
            <a:r>
              <a:rPr lang="de" sz="800" err="1">
                <a:solidFill>
                  <a:srgbClr val="000000"/>
                </a:solidFill>
                <a:latin typeface="Helvetica Neue"/>
                <a:ea typeface="Helvetica Neue"/>
                <a:cs typeface="Helvetica Neue"/>
                <a:sym typeface="Helvetica Neue"/>
              </a:rPr>
              <a:t>the</a:t>
            </a:r>
            <a:r>
              <a:rPr lang="de" sz="800">
                <a:solidFill>
                  <a:srgbClr val="000000"/>
                </a:solidFill>
                <a:latin typeface="Helvetica Neue"/>
                <a:ea typeface="Helvetica Neue"/>
                <a:cs typeface="Helvetica Neue"/>
                <a:sym typeface="Helvetica Neue"/>
              </a:rPr>
              <a:t> differential </a:t>
            </a:r>
            <a:r>
              <a:rPr lang="de" sz="800" err="1">
                <a:solidFill>
                  <a:srgbClr val="000000"/>
                </a:solidFill>
                <a:latin typeface="Helvetica Neue"/>
                <a:ea typeface="Helvetica Neue"/>
                <a:cs typeface="Helvetica Neue"/>
                <a:sym typeface="Helvetica Neue"/>
              </a:rPr>
              <a:t>diagnoses</a:t>
            </a:r>
            <a:r>
              <a:rPr lang="de" sz="800">
                <a:solidFill>
                  <a:srgbClr val="000000"/>
                </a:solidFill>
                <a:latin typeface="Helvetica Neue"/>
                <a:ea typeface="Helvetica Neue"/>
                <a:cs typeface="Helvetica Neue"/>
                <a:sym typeface="Helvetica Neue"/>
              </a:rPr>
              <a:t> </a:t>
            </a:r>
            <a:r>
              <a:rPr lang="de" sz="800" err="1">
                <a:solidFill>
                  <a:srgbClr val="000000"/>
                </a:solidFill>
                <a:latin typeface="Helvetica Neue"/>
                <a:ea typeface="Helvetica Neue"/>
                <a:cs typeface="Helvetica Neue"/>
                <a:sym typeface="Helvetica Neue"/>
              </a:rPr>
              <a:t>of</a:t>
            </a:r>
            <a:r>
              <a:rPr lang="de" sz="800">
                <a:solidFill>
                  <a:srgbClr val="000000"/>
                </a:solidFill>
                <a:latin typeface="Helvetica Neue"/>
                <a:ea typeface="Helvetica Neue"/>
                <a:cs typeface="Helvetica Neue"/>
                <a:sym typeface="Helvetica Neue"/>
              </a:rPr>
              <a:t> </a:t>
            </a:r>
            <a:r>
              <a:rPr lang="de-DE" sz="800" err="1">
                <a:solidFill>
                  <a:srgbClr val="000000"/>
                </a:solidFill>
                <a:latin typeface="Helvetica Neue"/>
                <a:ea typeface="Helvetica Neue"/>
                <a:cs typeface="Helvetica Neue"/>
                <a:sym typeface="Helvetica Neue"/>
              </a:rPr>
              <a:t>allergic</a:t>
            </a:r>
            <a:r>
              <a:rPr lang="de-DE" sz="800">
                <a:solidFill>
                  <a:srgbClr val="000000"/>
                </a:solidFill>
                <a:latin typeface="Helvetica Neue"/>
                <a:ea typeface="Helvetica Neue"/>
                <a:cs typeface="Helvetica Neue"/>
                <a:sym typeface="Helvetica Neue"/>
              </a:rPr>
              <a:t> </a:t>
            </a:r>
            <a:r>
              <a:rPr lang="de-DE" sz="800" err="1">
                <a:solidFill>
                  <a:srgbClr val="000000"/>
                </a:solidFill>
                <a:latin typeface="Helvetica Neue"/>
                <a:ea typeface="Helvetica Neue"/>
                <a:cs typeface="Helvetica Neue"/>
                <a:sym typeface="Helvetica Neue"/>
              </a:rPr>
              <a:t>rhinitis</a:t>
            </a:r>
            <a:r>
              <a:rPr lang="de-DE" sz="800">
                <a:solidFill>
                  <a:srgbClr val="000000"/>
                </a:solidFill>
                <a:latin typeface="Helvetica Neue"/>
                <a:ea typeface="Helvetica Neue"/>
                <a:cs typeface="Helvetica Neue"/>
                <a:sym typeface="Helvetica Neue"/>
              </a:rPr>
              <a:t> and </a:t>
            </a:r>
            <a:r>
              <a:rPr lang="de-DE" sz="800" err="1">
                <a:solidFill>
                  <a:srgbClr val="000000"/>
                </a:solidFill>
                <a:latin typeface="Helvetica Neue"/>
                <a:ea typeface="Helvetica Neue"/>
                <a:cs typeface="Helvetica Neue"/>
                <a:sym typeface="Helvetica Neue"/>
              </a:rPr>
              <a:t>asthma</a:t>
            </a:r>
            <a:r>
              <a:rPr lang="de-DE" sz="800">
                <a:solidFill>
                  <a:srgbClr val="000000"/>
                </a:solidFill>
                <a:latin typeface="Helvetica Neue"/>
                <a:ea typeface="Helvetica Neue"/>
                <a:cs typeface="Helvetica Neue"/>
                <a:sym typeface="Helvetica Neue"/>
              </a:rPr>
              <a:t> </a:t>
            </a:r>
            <a:r>
              <a:rPr lang="de" sz="800">
                <a:solidFill>
                  <a:srgbClr val="000000"/>
                </a:solidFill>
                <a:latin typeface="Helvetica Neue"/>
                <a:ea typeface="Helvetica Neue"/>
                <a:cs typeface="Helvetica Neue"/>
                <a:sym typeface="Helvetica Neue"/>
              </a:rPr>
              <a:t>and </a:t>
            </a:r>
            <a:r>
              <a:rPr lang="de" sz="800" err="1">
                <a:solidFill>
                  <a:srgbClr val="000000"/>
                </a:solidFill>
                <a:latin typeface="Helvetica Neue"/>
                <a:ea typeface="Helvetica Neue"/>
                <a:cs typeface="Helvetica Neue"/>
                <a:sym typeface="Helvetica Neue"/>
              </a:rPr>
              <a:t>know</a:t>
            </a:r>
            <a:r>
              <a:rPr lang="de" sz="800">
                <a:solidFill>
                  <a:srgbClr val="000000"/>
                </a:solidFill>
                <a:latin typeface="Helvetica Neue"/>
                <a:ea typeface="Helvetica Neue"/>
                <a:cs typeface="Helvetica Neue"/>
                <a:sym typeface="Helvetica Neue"/>
              </a:rPr>
              <a:t> </a:t>
            </a:r>
            <a:r>
              <a:rPr lang="de" sz="800" err="1">
                <a:solidFill>
                  <a:srgbClr val="000000"/>
                </a:solidFill>
                <a:latin typeface="Helvetica Neue"/>
                <a:ea typeface="Helvetica Neue"/>
                <a:cs typeface="Helvetica Neue"/>
                <a:sym typeface="Helvetica Neue"/>
              </a:rPr>
              <a:t>how</a:t>
            </a:r>
            <a:r>
              <a:rPr lang="de" sz="800">
                <a:solidFill>
                  <a:srgbClr val="000000"/>
                </a:solidFill>
                <a:latin typeface="Helvetica Neue"/>
                <a:ea typeface="Helvetica Neue"/>
                <a:cs typeface="Helvetica Neue"/>
                <a:sym typeface="Helvetica Neue"/>
              </a:rPr>
              <a:t> not </a:t>
            </a:r>
            <a:r>
              <a:rPr lang="de" sz="800" err="1">
                <a:solidFill>
                  <a:srgbClr val="000000"/>
                </a:solidFill>
                <a:latin typeface="Helvetica Neue"/>
                <a:ea typeface="Helvetica Neue"/>
                <a:cs typeface="Helvetica Neue"/>
                <a:sym typeface="Helvetica Neue"/>
              </a:rPr>
              <a:t>to</a:t>
            </a:r>
            <a:r>
              <a:rPr lang="de" sz="800">
                <a:solidFill>
                  <a:srgbClr val="000000"/>
                </a:solidFill>
                <a:latin typeface="Helvetica Neue"/>
                <a:ea typeface="Helvetica Neue"/>
                <a:cs typeface="Helvetica Neue"/>
                <a:sym typeface="Helvetica Neue"/>
              </a:rPr>
              <a:t> miss </a:t>
            </a:r>
            <a:r>
              <a:rPr lang="de" sz="800" err="1">
                <a:solidFill>
                  <a:srgbClr val="000000"/>
                </a:solidFill>
                <a:latin typeface="Helvetica Neue"/>
                <a:ea typeface="Helvetica Neue"/>
                <a:cs typeface="Helvetica Neue"/>
                <a:sym typeface="Helvetica Neue"/>
              </a:rPr>
              <a:t>them</a:t>
            </a:r>
            <a:r>
              <a:rPr lang="de" sz="800">
                <a:solidFill>
                  <a:srgbClr val="000000"/>
                </a:solidFill>
                <a:latin typeface="Helvetica Neue"/>
                <a:ea typeface="Helvetica Neue"/>
                <a:cs typeface="Helvetica Neue"/>
                <a:sym typeface="Helvetica Neue"/>
              </a:rPr>
              <a:t>. The </a:t>
            </a:r>
            <a:r>
              <a:rPr lang="de" sz="800" err="1">
                <a:solidFill>
                  <a:srgbClr val="000000"/>
                </a:solidFill>
                <a:latin typeface="Helvetica Neue"/>
                <a:ea typeface="Helvetica Neue"/>
                <a:cs typeface="Helvetica Neue"/>
                <a:sym typeface="Helvetica Neue"/>
              </a:rPr>
              <a:t>guideline</a:t>
            </a:r>
            <a:r>
              <a:rPr lang="de" sz="800">
                <a:solidFill>
                  <a:srgbClr val="000000"/>
                </a:solidFill>
                <a:latin typeface="Helvetica Neue"/>
                <a:ea typeface="Helvetica Neue"/>
                <a:cs typeface="Helvetica Neue"/>
                <a:sym typeface="Helvetica Neue"/>
              </a:rPr>
              <a:t> </a:t>
            </a:r>
            <a:r>
              <a:rPr lang="de" sz="800" err="1">
                <a:solidFill>
                  <a:srgbClr val="000000"/>
                </a:solidFill>
                <a:latin typeface="Helvetica Neue"/>
                <a:ea typeface="Helvetica Neue"/>
                <a:cs typeface="Helvetica Neue"/>
                <a:sym typeface="Helvetica Neue"/>
              </a:rPr>
              <a:t>algorithm</a:t>
            </a:r>
            <a:r>
              <a:rPr lang="de" sz="800">
                <a:solidFill>
                  <a:srgbClr val="000000"/>
                </a:solidFill>
                <a:latin typeface="Helvetica Neue"/>
                <a:ea typeface="Helvetica Neue"/>
                <a:cs typeface="Helvetica Neue"/>
                <a:sym typeface="Helvetica Neue"/>
              </a:rPr>
              <a:t> </a:t>
            </a:r>
            <a:r>
              <a:rPr lang="de" sz="800" err="1">
                <a:solidFill>
                  <a:srgbClr val="000000"/>
                </a:solidFill>
                <a:latin typeface="Helvetica Neue"/>
                <a:ea typeface="Helvetica Neue"/>
                <a:cs typeface="Helvetica Neue"/>
                <a:sym typeface="Helvetica Neue"/>
              </a:rPr>
              <a:t>can</a:t>
            </a:r>
            <a:r>
              <a:rPr lang="de" sz="800">
                <a:solidFill>
                  <a:srgbClr val="000000"/>
                </a:solidFill>
                <a:latin typeface="Helvetica Neue"/>
                <a:ea typeface="Helvetica Neue"/>
                <a:cs typeface="Helvetica Neue"/>
                <a:sym typeface="Helvetica Neue"/>
              </a:rPr>
              <a:t> </a:t>
            </a:r>
            <a:r>
              <a:rPr lang="de" sz="800" err="1">
                <a:solidFill>
                  <a:srgbClr val="000000"/>
                </a:solidFill>
                <a:latin typeface="Helvetica Neue"/>
                <a:ea typeface="Helvetica Neue"/>
                <a:cs typeface="Helvetica Neue"/>
                <a:sym typeface="Helvetica Neue"/>
              </a:rPr>
              <a:t>help</a:t>
            </a:r>
            <a:r>
              <a:rPr lang="de" sz="800">
                <a:solidFill>
                  <a:srgbClr val="000000"/>
                </a:solidFill>
                <a:latin typeface="Helvetica Neue"/>
                <a:ea typeface="Helvetica Neue"/>
                <a:cs typeface="Helvetica Neue"/>
                <a:sym typeface="Helvetica Neue"/>
              </a:rPr>
              <a:t> </a:t>
            </a:r>
            <a:r>
              <a:rPr lang="de" sz="800" err="1">
                <a:solidFill>
                  <a:srgbClr val="000000"/>
                </a:solidFill>
                <a:latin typeface="Helvetica Neue"/>
                <a:ea typeface="Helvetica Neue"/>
                <a:cs typeface="Helvetica Neue"/>
                <a:sym typeface="Helvetica Neue"/>
              </a:rPr>
              <a:t>with</a:t>
            </a:r>
            <a:r>
              <a:rPr lang="de" sz="800">
                <a:solidFill>
                  <a:srgbClr val="000000"/>
                </a:solidFill>
                <a:latin typeface="Helvetica Neue"/>
                <a:ea typeface="Helvetica Neue"/>
                <a:cs typeface="Helvetica Neue"/>
                <a:sym typeface="Helvetica Neue"/>
              </a:rPr>
              <a:t> </a:t>
            </a:r>
            <a:r>
              <a:rPr lang="de" sz="800" err="1">
                <a:solidFill>
                  <a:srgbClr val="000000"/>
                </a:solidFill>
                <a:latin typeface="Helvetica Neue"/>
                <a:ea typeface="Helvetica Neue"/>
                <a:cs typeface="Helvetica Neue"/>
                <a:sym typeface="Helvetica Neue"/>
              </a:rPr>
              <a:t>this</a:t>
            </a:r>
            <a:r>
              <a:rPr lang="de" sz="800">
                <a:solidFill>
                  <a:srgbClr val="000000"/>
                </a:solidFill>
                <a:latin typeface="Helvetica Neue"/>
                <a:ea typeface="Helvetica Neue"/>
                <a:cs typeface="Helvetica Neue"/>
                <a:sym typeface="Helvetica Neue"/>
              </a:rPr>
              <a:t>.</a:t>
            </a:r>
            <a:endParaRPr sz="800">
              <a:latin typeface="Helvetica Neue"/>
              <a:ea typeface="Helvetica Neue"/>
              <a:cs typeface="Helvetica Neue"/>
              <a:sym typeface="Helvetica Neue"/>
            </a:endParaRPr>
          </a:p>
        </p:txBody>
      </p:sp>
      <p:sp>
        <p:nvSpPr>
          <p:cNvPr id="386" name="Google Shape;386;p39"/>
          <p:cNvSpPr txBox="1"/>
          <p:nvPr/>
        </p:nvSpPr>
        <p:spPr>
          <a:xfrm>
            <a:off x="804475" y="1440925"/>
            <a:ext cx="3606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be aware and use differential diagnostic algorithm?</a:t>
            </a:r>
            <a:endParaRPr sz="1000" baseline="30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(Needs to be present and used as evidenced by interview or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 sz="1000">
                <a:solidFill>
                  <a:schemeClr val="dk1"/>
                </a:solidFill>
                <a:latin typeface="Helvetica Neue"/>
                <a:ea typeface="Helvetica Neue"/>
                <a:cs typeface="Helvetica Neue"/>
                <a:sym typeface="Helvetica Neue"/>
              </a:rPr>
              <a:t> patient file review.)</a:t>
            </a:r>
            <a:endParaRPr>
              <a:latin typeface="Helvetica Neue"/>
              <a:ea typeface="Helvetica Neue"/>
              <a:cs typeface="Helvetica Neue"/>
              <a:sym typeface="Helvetica Neue"/>
            </a:endParaRPr>
          </a:p>
        </p:txBody>
      </p:sp>
      <p:sp>
        <p:nvSpPr>
          <p:cNvPr id="387" name="Google Shape;387;p39"/>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88" name="Google Shape;388;p39"/>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89" name="Google Shape;389;p39"/>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0" name="Google Shape;390;p39"/>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0"/>
          <p:cNvSpPr txBox="1">
            <a:spLocks noGrp="1"/>
          </p:cNvSpPr>
          <p:nvPr>
            <p:ph type="title"/>
          </p:nvPr>
        </p:nvSpPr>
        <p:spPr>
          <a:xfrm>
            <a:off x="311700" y="445025"/>
            <a:ext cx="8019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20. Standardized assessments and monitoring of disease activity, impact and control</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      of disease</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396" name="Google Shape;396;p40"/>
          <p:cNvSpPr txBox="1">
            <a:spLocks noGrp="1"/>
          </p:cNvSpPr>
          <p:nvPr>
            <p:ph type="body" idx="1"/>
          </p:nvPr>
        </p:nvSpPr>
        <p:spPr>
          <a:xfrm>
            <a:off x="658525" y="1019925"/>
            <a:ext cx="7559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The use of instruments for assessing disease activity, impact and control allows for standardized measurements and monitoring of patients can help to optimize </a:t>
            </a:r>
            <a:r>
              <a:rPr lang="de-DE" sz="800" err="1">
                <a:solidFill>
                  <a:schemeClr val="dk1"/>
                </a:solidFill>
                <a:latin typeface="Helvetica Neue"/>
                <a:ea typeface="Helvetica Neue"/>
                <a:cs typeface="Helvetica Neue"/>
                <a:sym typeface="Helvetica Neue"/>
              </a:rPr>
              <a:t>allergic</a:t>
            </a:r>
            <a:r>
              <a:rPr lang="de-DE" sz="800">
                <a:solidFill>
                  <a:schemeClr val="dk1"/>
                </a:solidFill>
                <a:latin typeface="Helvetica Neue"/>
                <a:ea typeface="Helvetica Neue"/>
                <a:cs typeface="Helvetica Neue"/>
                <a:sym typeface="Helvetica Neue"/>
              </a:rPr>
              <a:t> </a:t>
            </a:r>
            <a:r>
              <a:rPr lang="de-DE" sz="800" err="1">
                <a:solidFill>
                  <a:schemeClr val="dk1"/>
                </a:solidFill>
                <a:latin typeface="Helvetica Neue"/>
                <a:ea typeface="Helvetica Neue"/>
                <a:cs typeface="Helvetica Neue"/>
                <a:sym typeface="Helvetica Neue"/>
              </a:rPr>
              <a:t>rhinitis</a:t>
            </a:r>
            <a:r>
              <a:rPr lang="de-DE" sz="800">
                <a:solidFill>
                  <a:schemeClr val="dk1"/>
                </a:solidFill>
                <a:latin typeface="Helvetica Neue"/>
                <a:ea typeface="Helvetica Neue"/>
                <a:cs typeface="Helvetica Neue"/>
                <a:sym typeface="Helvetica Neue"/>
              </a:rPr>
              <a:t> and </a:t>
            </a:r>
            <a:r>
              <a:rPr lang="de-DE" sz="800" err="1">
                <a:solidFill>
                  <a:schemeClr val="dk1"/>
                </a:solidFill>
                <a:latin typeface="Helvetica Neue"/>
                <a:ea typeface="Helvetica Neue"/>
                <a:cs typeface="Helvetica Neue"/>
                <a:sym typeface="Helvetica Neue"/>
              </a:rPr>
              <a:t>asthma</a:t>
            </a:r>
            <a:r>
              <a:rPr lang="de" sz="800">
                <a:solidFill>
                  <a:schemeClr val="dk1"/>
                </a:solidFill>
                <a:latin typeface="Helvetica Neue"/>
                <a:ea typeface="Helvetica Neue"/>
                <a:cs typeface="Helvetica Neue"/>
                <a:sym typeface="Helvetica Neue"/>
              </a:rPr>
              <a:t> management.</a:t>
            </a:r>
            <a:endParaRPr sz="800">
              <a:latin typeface="Helvetica Neue"/>
              <a:ea typeface="Helvetica Neue"/>
              <a:cs typeface="Helvetica Neue"/>
              <a:sym typeface="Helvetica Neue"/>
            </a:endParaRPr>
          </a:p>
        </p:txBody>
      </p:sp>
      <p:sp>
        <p:nvSpPr>
          <p:cNvPr id="397" name="Google Shape;397;p40"/>
          <p:cNvSpPr/>
          <p:nvPr/>
        </p:nvSpPr>
        <p:spPr>
          <a:xfrm>
            <a:off x="6420575"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8" name="Google Shape;398;p40"/>
          <p:cNvSpPr txBox="1"/>
          <p:nvPr/>
        </p:nvSpPr>
        <p:spPr>
          <a:xfrm>
            <a:off x="4832325"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99" name="Google Shape;399;p40"/>
          <p:cNvSpPr/>
          <p:nvPr/>
        </p:nvSpPr>
        <p:spPr>
          <a:xfrm>
            <a:off x="5405150"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00" name="Google Shape;400;p40"/>
          <p:cNvSpPr txBox="1"/>
          <p:nvPr/>
        </p:nvSpPr>
        <p:spPr>
          <a:xfrm>
            <a:off x="5901300"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01" name="Google Shape;401;p40"/>
          <p:cNvSpPr txBox="1"/>
          <p:nvPr/>
        </p:nvSpPr>
        <p:spPr>
          <a:xfrm>
            <a:off x="717525" y="14646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0" lvl="0" indent="0" algn="l" rtl="0">
              <a:spcBef>
                <a:spcPts val="0"/>
              </a:spcBef>
              <a:spcAft>
                <a:spcPts val="0"/>
              </a:spcAft>
              <a:buNone/>
            </a:pPr>
            <a:r>
              <a:rPr lang="de" sz="1000">
                <a:latin typeface="Helvetica Neue"/>
                <a:ea typeface="Helvetica Neue"/>
                <a:cs typeface="Helvetica Neue"/>
                <a:sym typeface="Helvetica Neue"/>
              </a:rPr>
              <a:t>Do you use tools to assess disease activity?</a:t>
            </a:r>
            <a:endParaRPr sz="1000">
              <a:latin typeface="Helvetica Neue"/>
              <a:ea typeface="Helvetica Neue"/>
              <a:cs typeface="Helvetica Neue"/>
              <a:sym typeface="Helvetica Neue"/>
            </a:endParaRPr>
          </a:p>
        </p:txBody>
      </p:sp>
      <p:graphicFrame>
        <p:nvGraphicFramePr>
          <p:cNvPr id="402" name="Google Shape;402;p40"/>
          <p:cNvGraphicFramePr/>
          <p:nvPr>
            <p:extLst>
              <p:ext uri="{D42A27DB-BD31-4B8C-83A1-F6EECF244321}">
                <p14:modId xmlns:p14="http://schemas.microsoft.com/office/powerpoint/2010/main" val="3885072377"/>
              </p:ext>
            </p:extLst>
          </p:nvPr>
        </p:nvGraphicFramePr>
        <p:xfrm>
          <a:off x="818575" y="2187300"/>
          <a:ext cx="7239600" cy="2636340"/>
        </p:xfrm>
        <a:graphic>
          <a:graphicData uri="http://schemas.openxmlformats.org/drawingml/2006/table">
            <a:tbl>
              <a:tblPr>
                <a:noFill/>
                <a:tableStyleId>{F50D1D8A-4896-4D42-BC95-2E5DB4B98F3A}</a:tableStyleId>
              </a:tblPr>
              <a:tblGrid>
                <a:gridCol w="3619800">
                  <a:extLst>
                    <a:ext uri="{9D8B030D-6E8A-4147-A177-3AD203B41FA5}">
                      <a16:colId xmlns:a16="http://schemas.microsoft.com/office/drawing/2014/main" val="20000"/>
                    </a:ext>
                  </a:extLst>
                </a:gridCol>
                <a:gridCol w="3619800">
                  <a:extLst>
                    <a:ext uri="{9D8B030D-6E8A-4147-A177-3AD203B41FA5}">
                      <a16:colId xmlns:a16="http://schemas.microsoft.com/office/drawing/2014/main" val="20001"/>
                    </a:ext>
                  </a:extLst>
                </a:gridCol>
              </a:tblGrid>
              <a:tr h="587325">
                <a:tc gridSpan="2">
                  <a:txBody>
                    <a:bodyPr/>
                    <a:lstStyle/>
                    <a:p>
                      <a:pPr marL="0" lvl="0" indent="0" algn="ctr" rtl="0">
                        <a:spcBef>
                          <a:spcPts val="0"/>
                        </a:spcBef>
                        <a:spcAft>
                          <a:spcPts val="0"/>
                        </a:spcAft>
                        <a:buNone/>
                      </a:pPr>
                      <a:r>
                        <a:rPr lang="de" sz="1000" err="1">
                          <a:solidFill>
                            <a:srgbClr val="1155CC"/>
                          </a:solidFill>
                          <a:latin typeface="Helvetica Neue"/>
                          <a:ea typeface="Helvetica Neue"/>
                          <a:cs typeface="Helvetica Neue"/>
                          <a:sym typeface="Helvetica Neue"/>
                        </a:rPr>
                        <a:t>Please</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provide</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the</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names</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of</a:t>
                      </a:r>
                      <a:r>
                        <a:rPr lang="de" sz="1000">
                          <a:solidFill>
                            <a:srgbClr val="1155CC"/>
                          </a:solidFill>
                          <a:latin typeface="Helvetica Neue"/>
                          <a:ea typeface="Helvetica Neue"/>
                          <a:cs typeface="Helvetica Neue"/>
                          <a:sym typeface="Helvetica Neue"/>
                        </a:rPr>
                        <a:t> PRO </a:t>
                      </a:r>
                      <a:r>
                        <a:rPr lang="de" sz="1000" err="1">
                          <a:solidFill>
                            <a:srgbClr val="1155CC"/>
                          </a:solidFill>
                          <a:latin typeface="Helvetica Neue"/>
                          <a:ea typeface="Helvetica Neue"/>
                          <a:cs typeface="Helvetica Neue"/>
                          <a:sym typeface="Helvetica Neue"/>
                        </a:rPr>
                        <a:t>tools</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you</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use</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for</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rPr>
                        <a:t>asthma</a:t>
                      </a:r>
                      <a:r>
                        <a:rPr lang="de" sz="1000">
                          <a:solidFill>
                            <a:srgbClr val="1155CC"/>
                          </a:solidFill>
                          <a:latin typeface="Helvetica Neue"/>
                          <a:ea typeface="Helvetica Neue"/>
                          <a:cs typeface="Helvetica Neue"/>
                        </a:rPr>
                        <a:t> / </a:t>
                      </a:r>
                      <a:r>
                        <a:rPr lang="de" sz="1000" err="1">
                          <a:solidFill>
                            <a:srgbClr val="1155CC"/>
                          </a:solidFill>
                          <a:latin typeface="Helvetica Neue"/>
                          <a:ea typeface="Helvetica Neue"/>
                          <a:cs typeface="Helvetica Neue"/>
                        </a:rPr>
                        <a:t>allergic</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rPr>
                        <a:t>rhinits</a:t>
                      </a:r>
                      <a:r>
                        <a:rPr lang="de" sz="1000">
                          <a:solidFill>
                            <a:srgbClr val="1155CC"/>
                          </a:solidFill>
                          <a:latin typeface="Helvetica Neue"/>
                          <a:ea typeface="Helvetica Neue"/>
                          <a:cs typeface="Helvetica Neue"/>
                        </a:rPr>
                        <a:t> </a:t>
                      </a:r>
                      <a:r>
                        <a:rPr lang="de" sz="1000" err="1">
                          <a:solidFill>
                            <a:srgbClr val="1155CC"/>
                          </a:solidFill>
                          <a:latin typeface="Helvetica Neue"/>
                          <a:ea typeface="Helvetica Neue"/>
                          <a:cs typeface="Helvetica Neue"/>
                          <a:sym typeface="Helvetica Neue"/>
                        </a:rPr>
                        <a:t>patients</a:t>
                      </a:r>
                      <a:r>
                        <a:rPr lang="de" sz="1000">
                          <a:solidFill>
                            <a:srgbClr val="1155CC"/>
                          </a:solidFill>
                          <a:latin typeface="Helvetica Neue"/>
                          <a:ea typeface="Helvetica Neue"/>
                          <a:cs typeface="Helvetica Neue"/>
                          <a:sym typeface="Helvetica Neue"/>
                        </a:rPr>
                        <a:t> and </a:t>
                      </a:r>
                      <a:r>
                        <a:rPr lang="de" sz="1000" err="1">
                          <a:solidFill>
                            <a:srgbClr val="1155CC"/>
                          </a:solidFill>
                          <a:latin typeface="Helvetica Neue"/>
                          <a:ea typeface="Helvetica Neue"/>
                          <a:cs typeface="Helvetica Neue"/>
                          <a:sym typeface="Helvetica Neue"/>
                        </a:rPr>
                        <a:t>how</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often</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you</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use</a:t>
                      </a:r>
                      <a:r>
                        <a:rPr lang="de" sz="1000">
                          <a:solidFill>
                            <a:srgbClr val="1155CC"/>
                          </a:solidFill>
                          <a:latin typeface="Helvetica Neue"/>
                          <a:ea typeface="Helvetica Neue"/>
                          <a:cs typeface="Helvetica Neue"/>
                          <a:sym typeface="Helvetica Neue"/>
                        </a:rPr>
                        <a:t> </a:t>
                      </a:r>
                      <a:r>
                        <a:rPr lang="de" sz="1000" err="1">
                          <a:solidFill>
                            <a:srgbClr val="1155CC"/>
                          </a:solidFill>
                          <a:latin typeface="Helvetica Neue"/>
                          <a:ea typeface="Helvetica Neue"/>
                          <a:cs typeface="Helvetica Neue"/>
                          <a:sym typeface="Helvetica Neue"/>
                        </a:rPr>
                        <a:t>them</a:t>
                      </a:r>
                      <a:r>
                        <a:rPr lang="de" sz="1000">
                          <a:solidFill>
                            <a:srgbClr val="1155CC"/>
                          </a:solidFill>
                          <a:latin typeface="Helvetica Neue"/>
                          <a:ea typeface="Helvetica Neue"/>
                          <a:cs typeface="Helvetica Neue"/>
                          <a:sym typeface="Helvetica Neue"/>
                        </a:rPr>
                        <a:t>. </a:t>
                      </a:r>
                      <a:endParaRPr sz="1000">
                        <a:solidFill>
                          <a:srgbClr val="1155CC"/>
                        </a:solidFill>
                        <a:latin typeface="Helvetica Neue"/>
                        <a:ea typeface="Helvetica Neue"/>
                        <a:cs typeface="Helvetica Neue"/>
                        <a:sym typeface="Helvetica Neue"/>
                      </a:endParaRPr>
                    </a:p>
                    <a:p>
                      <a:pPr marL="0" lvl="0" indent="0" algn="ctr"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1100"/>
                        <a:buFont typeface="Arial"/>
                        <a:buNone/>
                      </a:pPr>
                      <a:r>
                        <a:rPr lang="de" sz="1000">
                          <a:latin typeface="Helvetica Neue"/>
                          <a:ea typeface="Helvetica Neue"/>
                          <a:cs typeface="Helvetica Neue"/>
                          <a:sym typeface="Helvetica Neue"/>
                        </a:rPr>
                        <a:t>Name PROM  </a:t>
                      </a:r>
                      <a:r>
                        <a:rPr lang="de" sz="1100">
                          <a:solidFill>
                            <a:schemeClr val="dk1"/>
                          </a:solidFill>
                          <a:latin typeface="Calibri"/>
                          <a:ea typeface="Calibri"/>
                          <a:cs typeface="Calibri"/>
                          <a:sym typeface="Calibri"/>
                        </a:rPr>
                        <a:t>                                                                                            </a:t>
                      </a:r>
                      <a:r>
                        <a:rPr lang="de" sz="1000" err="1">
                          <a:latin typeface="Helvetica Neue"/>
                          <a:ea typeface="Helvetica Neue"/>
                          <a:cs typeface="Helvetica Neue"/>
                          <a:sym typeface="Helvetica Neue"/>
                        </a:rPr>
                        <a:t>Percent</a:t>
                      </a:r>
                      <a:r>
                        <a:rPr lang="de" sz="1000">
                          <a:latin typeface="Helvetica Neue"/>
                          <a:ea typeface="Helvetica Neue"/>
                          <a:cs typeface="Helvetica Neue"/>
                          <a:sym typeface="Helvetica Neue"/>
                        </a:rPr>
                        <a:t> </a:t>
                      </a:r>
                      <a:r>
                        <a:rPr lang="de" sz="1000" err="1">
                          <a:latin typeface="Helvetica Neue"/>
                          <a:ea typeface="Helvetica Neue"/>
                          <a:cs typeface="Helvetica Neue"/>
                          <a:sym typeface="Helvetica Neue"/>
                        </a:rPr>
                        <a:t>of</a:t>
                      </a:r>
                      <a:r>
                        <a:rPr lang="de" sz="1000">
                          <a:latin typeface="Helvetica Neue"/>
                          <a:ea typeface="Helvetica Neue"/>
                          <a:cs typeface="Helvetica Neue"/>
                          <a:sym typeface="Helvetica Neue"/>
                        </a:rPr>
                        <a:t> </a:t>
                      </a:r>
                      <a:r>
                        <a:rPr lang="de" sz="1000" err="1">
                          <a:latin typeface="Helvetica Neue"/>
                          <a:ea typeface="Helvetica Neue"/>
                          <a:cs typeface="Helvetica Neue"/>
                          <a:sym typeface="Helvetica Neue"/>
                        </a:rPr>
                        <a:t>patients</a:t>
                      </a:r>
                      <a:r>
                        <a:rPr lang="de" sz="1000">
                          <a:latin typeface="Helvetica Neue"/>
                          <a:ea typeface="Helvetica Neue"/>
                          <a:cs typeface="Helvetica Neue"/>
                          <a:sym typeface="Helvetica Neue"/>
                        </a:rPr>
                        <a:t> </a:t>
                      </a:r>
                      <a:r>
                        <a:rPr lang="de" sz="1000" err="1">
                          <a:latin typeface="Helvetica Neue"/>
                          <a:ea typeface="Helvetica Neue"/>
                          <a:cs typeface="Helvetica Neue"/>
                          <a:sym typeface="Helvetica Neue"/>
                        </a:rPr>
                        <a:t>used</a:t>
                      </a:r>
                      <a:endParaRPr sz="1000" err="1">
                        <a:solidFill>
                          <a:srgbClr val="1155CC"/>
                        </a:solidFill>
                        <a:latin typeface="Helvetica Neue"/>
                        <a:ea typeface="Helvetica Neue"/>
                        <a:cs typeface="Helvetica Neue"/>
                        <a:sym typeface="Helvetica Neue"/>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606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1"/>
          <p:cNvSpPr txBox="1">
            <a:spLocks noGrp="1"/>
          </p:cNvSpPr>
          <p:nvPr>
            <p:ph type="title"/>
          </p:nvPr>
        </p:nvSpPr>
        <p:spPr>
          <a:xfrm>
            <a:off x="311700" y="445025"/>
            <a:ext cx="8520600" cy="44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21. Identification of comorbidities and underlying causes</a:t>
            </a:r>
            <a:endParaRPr sz="1600">
              <a:solidFill>
                <a:srgbClr val="1155CC"/>
              </a:solidFill>
              <a:latin typeface="Helvetica Neue"/>
              <a:ea typeface="Helvetica Neue"/>
              <a:cs typeface="Helvetica Neue"/>
              <a:sym typeface="Helvetica Neue"/>
            </a:endParaRPr>
          </a:p>
        </p:txBody>
      </p:sp>
      <p:sp>
        <p:nvSpPr>
          <p:cNvPr id="408" name="Google Shape;408;p41"/>
          <p:cNvSpPr txBox="1">
            <a:spLocks noGrp="1"/>
          </p:cNvSpPr>
          <p:nvPr>
            <p:ph type="body" idx="1"/>
          </p:nvPr>
        </p:nvSpPr>
        <p:spPr>
          <a:xfrm>
            <a:off x="736375" y="814925"/>
            <a:ext cx="6915000" cy="937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Center needs to have </a:t>
            </a:r>
            <a:r>
              <a:rPr lang="en-US" sz="800">
                <a:solidFill>
                  <a:schemeClr val="dk1"/>
                </a:solidFill>
                <a:latin typeface="Helvetica Neue"/>
                <a:ea typeface="Helvetica Neue"/>
                <a:cs typeface="Helvetica Neue"/>
                <a:sym typeface="Helvetica Neue"/>
              </a:rPr>
              <a:t>to and use measures to identify comorbidities and causes of allergic rhinitis and asthma, for example sensitizations, infections, etc. including biopsies</a:t>
            </a:r>
            <a:r>
              <a:rPr lang="de" sz="800">
                <a:solidFill>
                  <a:schemeClr val="dk1"/>
                </a:solidFill>
                <a:latin typeface="Helvetica Neue"/>
                <a:ea typeface="Helvetica Neue"/>
                <a:cs typeface="Helvetica Neue"/>
                <a:sym typeface="Helvetica Neue"/>
              </a:rPr>
              <a:t>.</a:t>
            </a:r>
            <a:endParaRPr sz="800">
              <a:latin typeface="Helvetica Neue"/>
              <a:ea typeface="Helvetica Neue"/>
              <a:cs typeface="Helvetica Neue"/>
              <a:sym typeface="Helvetica Neue"/>
            </a:endParaRPr>
          </a:p>
        </p:txBody>
      </p:sp>
      <p:sp>
        <p:nvSpPr>
          <p:cNvPr id="409" name="Google Shape;409;p41"/>
          <p:cNvSpPr txBox="1"/>
          <p:nvPr/>
        </p:nvSpPr>
        <p:spPr>
          <a:xfrm>
            <a:off x="736375" y="1441675"/>
            <a:ext cx="50040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0" lvl="0" indent="0" algn="l" rtl="0">
              <a:spcBef>
                <a:spcPts val="0"/>
              </a:spcBef>
              <a:spcAft>
                <a:spcPts val="0"/>
              </a:spcAft>
              <a:buNone/>
            </a:pPr>
            <a:r>
              <a:rPr lang="de" sz="1000">
                <a:latin typeface="Helvetica Neue"/>
                <a:ea typeface="Helvetica Neue"/>
                <a:cs typeface="Helvetica Neue"/>
                <a:sym typeface="Helvetica Neue"/>
              </a:rPr>
              <a:t>Do you have evidence that </a:t>
            </a:r>
            <a:r>
              <a:rPr lang="en-US" sz="1000">
                <a:latin typeface="Helvetica Neue"/>
                <a:ea typeface="Helvetica Neue"/>
                <a:cs typeface="Helvetica Neue"/>
                <a:sym typeface="Helvetica Neue"/>
              </a:rPr>
              <a:t>diagnostic measures for allergic rhinitis and asthma comorbidities and underlying causes are used, e.g. Prick Test protocols; Comorbidities: lung function test, rhinoscopy</a:t>
            </a:r>
            <a:r>
              <a:rPr lang="de" sz="1000">
                <a:latin typeface="Helvetica Neue"/>
                <a:ea typeface="Helvetica Neue"/>
                <a:cs typeface="Helvetica Neue"/>
                <a:sym typeface="Helvetica Neue"/>
              </a:rPr>
              <a:t>? </a:t>
            </a:r>
            <a:endParaRPr sz="1000">
              <a:latin typeface="Helvetica Neue"/>
              <a:ea typeface="Helvetica Neue"/>
              <a:cs typeface="Helvetica Neue"/>
              <a:sym typeface="Helvetica Neue"/>
            </a:endParaRPr>
          </a:p>
        </p:txBody>
      </p:sp>
      <p:sp>
        <p:nvSpPr>
          <p:cNvPr id="410" name="Google Shape;410;p41"/>
          <p:cNvSpPr txBox="1"/>
          <p:nvPr/>
        </p:nvSpPr>
        <p:spPr>
          <a:xfrm>
            <a:off x="781000" y="2533325"/>
            <a:ext cx="6242400" cy="20625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which diagnostic tests you use: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 </a:t>
            </a:r>
            <a:endParaRPr>
              <a:solidFill>
                <a:schemeClr val="lt2"/>
              </a:solidFill>
              <a:latin typeface="Helvetica Neue"/>
              <a:ea typeface="Helvetica Neue"/>
              <a:cs typeface="Helvetica Neue"/>
              <a:sym typeface="Helvetica Neue"/>
            </a:endParaRPr>
          </a:p>
        </p:txBody>
      </p:sp>
      <p:sp>
        <p:nvSpPr>
          <p:cNvPr id="411" name="Google Shape;411;p41"/>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2" name="Google Shape;412;p41"/>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13" name="Google Shape;413;p41"/>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4" name="Google Shape;414;p41"/>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dk1"/>
              </a:buClr>
              <a:buSzPts val="1100"/>
              <a:buFont typeface="Arial"/>
              <a:buNone/>
            </a:pPr>
            <a:r>
              <a:rPr lang="de" sz="1800" b="1">
                <a:solidFill>
                  <a:srgbClr val="1155CC"/>
                </a:solidFill>
                <a:highlight>
                  <a:schemeClr val="lt2"/>
                </a:highlight>
                <a:latin typeface="Calibri"/>
                <a:ea typeface="Calibri"/>
                <a:cs typeface="Calibri"/>
                <a:sym typeface="Calibri"/>
              </a:rPr>
              <a:t>Infrastructure/set up</a:t>
            </a:r>
            <a:endParaRPr sz="1800" b="1">
              <a:solidFill>
                <a:srgbClr val="1155CC"/>
              </a:solidFill>
              <a:highlight>
                <a:schemeClr val="lt2"/>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2"/>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22. </a:t>
            </a:r>
            <a:r>
              <a:rPr lang="en-US" sz="1600">
                <a:solidFill>
                  <a:srgbClr val="1155CC"/>
                </a:solidFill>
                <a:latin typeface="Helvetica Neue"/>
                <a:ea typeface="Helvetica Neue"/>
                <a:cs typeface="Helvetica Neue"/>
                <a:sym typeface="Helvetica Neue"/>
              </a:rPr>
              <a:t>Knowledge and use of preventive approaches</a:t>
            </a:r>
            <a:endParaRPr sz="1600">
              <a:solidFill>
                <a:srgbClr val="1155CC"/>
              </a:solidFill>
              <a:latin typeface="Helvetica Neue"/>
              <a:ea typeface="Helvetica Neue"/>
              <a:cs typeface="Helvetica Neue"/>
              <a:sym typeface="Helvetica Neue"/>
            </a:endParaRPr>
          </a:p>
        </p:txBody>
      </p:sp>
      <p:sp>
        <p:nvSpPr>
          <p:cNvPr id="420" name="Google Shape;420;p42"/>
          <p:cNvSpPr txBox="1">
            <a:spLocks noGrp="1"/>
          </p:cNvSpPr>
          <p:nvPr>
            <p:ph type="body" idx="1"/>
          </p:nvPr>
        </p:nvSpPr>
        <p:spPr>
          <a:xfrm>
            <a:off x="710450" y="766600"/>
            <a:ext cx="7363500" cy="569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Center </a:t>
            </a:r>
            <a:r>
              <a:rPr lang="en-US" sz="800">
                <a:solidFill>
                  <a:schemeClr val="dk1"/>
                </a:solidFill>
                <a:latin typeface="Helvetica Neue"/>
                <a:ea typeface="Helvetica Neue"/>
                <a:cs typeface="Helvetica Neue"/>
                <a:sym typeface="Helvetica Neue"/>
              </a:rPr>
              <a:t>physicians need to know and educate patients and caregivers in the use of prevention strategies, e.g., Indoor allergen exposure prevention and in certain patient’s air and food allergen avoidance, encasing, psychological therapy</a:t>
            </a:r>
            <a:endParaRPr sz="800">
              <a:latin typeface="Helvetica Neue"/>
              <a:ea typeface="Helvetica Neue"/>
              <a:cs typeface="Helvetica Neue"/>
              <a:sym typeface="Helvetica Neue"/>
            </a:endParaRPr>
          </a:p>
        </p:txBody>
      </p:sp>
      <p:sp>
        <p:nvSpPr>
          <p:cNvPr id="421" name="Google Shape;421;p42"/>
          <p:cNvSpPr/>
          <p:nvPr/>
        </p:nvSpPr>
        <p:spPr>
          <a:xfrm>
            <a:off x="7223700"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2" name="Google Shape;422;p42"/>
          <p:cNvSpPr txBox="1"/>
          <p:nvPr/>
        </p:nvSpPr>
        <p:spPr>
          <a:xfrm>
            <a:off x="5635450"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23" name="Google Shape;423;p42"/>
          <p:cNvSpPr/>
          <p:nvPr/>
        </p:nvSpPr>
        <p:spPr>
          <a:xfrm>
            <a:off x="6208275"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4" name="Google Shape;424;p42"/>
          <p:cNvSpPr txBox="1"/>
          <p:nvPr/>
        </p:nvSpPr>
        <p:spPr>
          <a:xfrm>
            <a:off x="6704425"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25" name="Google Shape;425;p42"/>
          <p:cNvSpPr txBox="1"/>
          <p:nvPr/>
        </p:nvSpPr>
        <p:spPr>
          <a:xfrm>
            <a:off x="770375" y="1488700"/>
            <a:ext cx="4636500" cy="1100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Do you have </a:t>
            </a:r>
            <a:r>
              <a:rPr lang="en-US" sz="1000">
                <a:solidFill>
                  <a:schemeClr val="dk1"/>
                </a:solidFill>
                <a:latin typeface="Helvetica Neue"/>
                <a:ea typeface="Helvetica Neue"/>
                <a:cs typeface="Helvetica Neue"/>
                <a:sym typeface="Helvetica Neue"/>
              </a:rPr>
              <a:t>evidence that Center physicians are familiar with the use of preventive strategies</a:t>
            </a:r>
            <a:r>
              <a:rPr lang="de" sz="1000">
                <a:solidFill>
                  <a:schemeClr val="dk1"/>
                </a:solidFill>
                <a:latin typeface="Helvetica Neue"/>
                <a:ea typeface="Helvetica Neue"/>
                <a:cs typeface="Helvetica Neue"/>
                <a:sym typeface="Helvetica Neue"/>
              </a:rPr>
              <a:t>?</a:t>
            </a:r>
            <a:endParaRPr sz="1000" baseline="30000">
              <a:solidFill>
                <a:schemeClr val="dk1"/>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r>
              <a:rPr lang="de" sz="1750">
                <a:solidFill>
                  <a:srgbClr val="1155CC"/>
                </a:solidFill>
                <a:latin typeface="Helvetica Neue"/>
                <a:ea typeface="Helvetica Neue"/>
                <a:cs typeface="Helvetica Neue"/>
                <a:sym typeface="Helvetica Neue"/>
              </a:rPr>
              <a:t>23. U</a:t>
            </a:r>
            <a:r>
              <a:rPr lang="en-US" sz="1750">
                <a:solidFill>
                  <a:srgbClr val="1155CC"/>
                </a:solidFill>
                <a:latin typeface="Helvetica Neue"/>
                <a:ea typeface="Helvetica Neue"/>
                <a:cs typeface="Helvetica Neue"/>
                <a:sym typeface="Helvetica Neue"/>
              </a:rPr>
              <a:t>se of ARIA &amp; GINA or relevant national recommendations</a:t>
            </a:r>
            <a:endParaRPr lang="en-US">
              <a:solidFill>
                <a:srgbClr val="1155CC"/>
              </a:solidFill>
              <a:latin typeface="Helvetica Neue"/>
              <a:ea typeface="Helvetica Neue"/>
              <a:cs typeface="Helvetica Neue"/>
            </a:endParaRPr>
          </a:p>
        </p:txBody>
      </p:sp>
      <p:sp>
        <p:nvSpPr>
          <p:cNvPr id="436" name="Google Shape;436;p44"/>
          <p:cNvSpPr txBox="1">
            <a:spLocks noGrp="1"/>
          </p:cNvSpPr>
          <p:nvPr>
            <p:ph type="body" idx="1"/>
          </p:nvPr>
        </p:nvSpPr>
        <p:spPr>
          <a:xfrm>
            <a:off x="726575" y="843650"/>
            <a:ext cx="7347300" cy="843600"/>
          </a:xfrm>
          <a:prstGeom prst="rect">
            <a:avLst/>
          </a:prstGeom>
        </p:spPr>
        <p:txBody>
          <a:bodyPr spcFirstLastPara="1" wrap="square" lIns="91425" tIns="91425" rIns="91425" bIns="91425" anchor="t" anchorCtr="0">
            <a:normAutofit/>
          </a:bodyPr>
          <a:lstStyle/>
          <a:p>
            <a:pPr marL="0" indent="0">
              <a:spcBef>
                <a:spcPts val="600"/>
              </a:spcBef>
              <a:spcAft>
                <a:spcPts val="1200"/>
              </a:spcAft>
              <a:buNone/>
            </a:pPr>
            <a:r>
              <a:rPr lang="en-US" sz="800">
                <a:solidFill>
                  <a:srgbClr val="000000"/>
                </a:solidFill>
                <a:latin typeface="Helvetica Neue"/>
                <a:ea typeface="Helvetica Neue"/>
                <a:cs typeface="Helvetica Neue"/>
                <a:sym typeface="Helvetica Neue"/>
              </a:rPr>
              <a:t>Center physicians need to know and use ARIA &amp; GINA guideline algorithms or relevant national guidelines including systemic therapy for pediatric and adult patients.</a:t>
            </a:r>
            <a:endParaRPr lang="en-US" sz="800">
              <a:latin typeface="Helvetica Neue"/>
              <a:ea typeface="Helvetica Neue"/>
              <a:cs typeface="Helvetica Neue"/>
              <a:sym typeface="Helvetica Neue"/>
            </a:endParaRPr>
          </a:p>
        </p:txBody>
      </p:sp>
      <p:sp>
        <p:nvSpPr>
          <p:cNvPr id="437" name="Google Shape;437;p44"/>
          <p:cNvSpPr txBox="1"/>
          <p:nvPr/>
        </p:nvSpPr>
        <p:spPr>
          <a:xfrm>
            <a:off x="872893" y="1418404"/>
            <a:ext cx="4772100"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err="1">
                <a:solidFill>
                  <a:srgbClr val="1155CC"/>
                </a:solidFill>
                <a:latin typeface="Helvetica Neue"/>
                <a:ea typeface="Helvetica Neue"/>
                <a:cs typeface="Helvetica Neue"/>
                <a:sym typeface="Helvetica Neue"/>
              </a:rPr>
              <a:t>Deliverable</a:t>
            </a:r>
            <a:endParaRPr sz="1000" err="1">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r>
              <a:rPr lang="de" sz="1000" err="1">
                <a:solidFill>
                  <a:schemeClr val="dk1"/>
                </a:solidFill>
                <a:latin typeface="Helvetica Neue"/>
                <a:ea typeface="Helvetica Neue"/>
                <a:cs typeface="Helvetica Neue"/>
                <a:sym typeface="Helvetica Neue"/>
              </a:rPr>
              <a:t>Is</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there</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evidence</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that</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staff</a:t>
            </a:r>
            <a:r>
              <a:rPr lang="de" sz="1000">
                <a:solidFill>
                  <a:schemeClr val="dk1"/>
                </a:solidFill>
                <a:latin typeface="Helvetica Neue"/>
                <a:ea typeface="Helvetica Neue"/>
                <a:cs typeface="Helvetica Neue"/>
                <a:sym typeface="Helvetica Neue"/>
              </a:rPr>
              <a:t> </a:t>
            </a:r>
            <a:r>
              <a:rPr lang="de" sz="1000" err="1">
                <a:solidFill>
                  <a:schemeClr val="dk1"/>
                </a:solidFill>
                <a:latin typeface="Helvetica Neue"/>
                <a:ea typeface="Helvetica Neue"/>
                <a:cs typeface="Helvetica Neue"/>
                <a:sym typeface="Helvetica Neue"/>
              </a:rPr>
              <a:t>uses</a:t>
            </a:r>
            <a:r>
              <a:rPr lang="de" sz="1000">
                <a:solidFill>
                  <a:schemeClr val="dk1"/>
                </a:solidFill>
                <a:latin typeface="Helvetica Neue"/>
                <a:ea typeface="Helvetica Neue"/>
                <a:cs typeface="Helvetica Neue"/>
                <a:sym typeface="Helvetica Neue"/>
              </a:rPr>
              <a:t> </a:t>
            </a:r>
            <a:r>
              <a:rPr lang="en-US" sz="1000">
                <a:solidFill>
                  <a:schemeClr val="dk1"/>
                </a:solidFill>
                <a:latin typeface="Helvetica Neue"/>
                <a:ea typeface="Helvetica Neue"/>
                <a:cs typeface="Helvetica Neue"/>
                <a:sym typeface="Helvetica Neue"/>
              </a:rPr>
              <a:t>ARIA &amp; GINA or national guidelines current therapeutic algorithms for the treatment of chronic allergic rhinitis &amp; asthma patients, e.g., by interview and/or patient file review</a:t>
            </a:r>
            <a:r>
              <a:rPr lang="de" sz="1000">
                <a:solidFill>
                  <a:schemeClr val="dk1"/>
                </a:solidFill>
                <a:latin typeface="Helvetica Neue"/>
                <a:ea typeface="Helvetica Neue"/>
                <a:cs typeface="Helvetica Neue"/>
                <a:sym typeface="Helvetica Neue"/>
              </a:rPr>
              <a:t>?</a:t>
            </a:r>
            <a:endParaRPr lang="de" sz="1000">
              <a:solidFill>
                <a:schemeClr val="dk1"/>
              </a:solidFill>
              <a:latin typeface="Helvetica Neue"/>
              <a:ea typeface="Helvetica Neue"/>
              <a:cs typeface="Helvetica Neue"/>
            </a:endParaRPr>
          </a:p>
          <a:p>
            <a:endParaRPr lang="de" sz="1000">
              <a:solidFill>
                <a:schemeClr val="dk1"/>
              </a:solidFill>
              <a:latin typeface="Helvetica Neue"/>
              <a:ea typeface="Helvetica Neue"/>
              <a:cs typeface="Helvetica Neue"/>
            </a:endParaRPr>
          </a:p>
          <a:p>
            <a:r>
              <a:rPr lang="en-US" sz="1000">
                <a:solidFill>
                  <a:schemeClr val="dk1"/>
                </a:solidFill>
                <a:latin typeface="Helvetica Neue"/>
                <a:ea typeface="Helvetica Neue"/>
                <a:cs typeface="Helvetica Neue"/>
              </a:rPr>
              <a:t>Can physicians can show, by using a patient file, that management decisions are in accordance with guideline recommendations</a:t>
            </a:r>
            <a:r>
              <a:rPr lang="de" sz="1000">
                <a:solidFill>
                  <a:schemeClr val="dk1"/>
                </a:solidFill>
                <a:latin typeface="Helvetica Neue"/>
                <a:ea typeface="Helvetica Neue"/>
                <a:cs typeface="Helvetica Neue"/>
              </a:rPr>
              <a:t>?</a:t>
            </a:r>
          </a:p>
        </p:txBody>
      </p:sp>
      <p:sp>
        <p:nvSpPr>
          <p:cNvPr id="438" name="Google Shape;438;p44"/>
          <p:cNvSpPr txBox="1"/>
          <p:nvPr/>
        </p:nvSpPr>
        <p:spPr>
          <a:xfrm>
            <a:off x="1246225" y="4414625"/>
            <a:ext cx="328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from a patient file that shows that you use the current therapeutic algorithm. </a:t>
            </a:r>
            <a:endParaRPr sz="1000">
              <a:solidFill>
                <a:schemeClr val="dk1"/>
              </a:solidFill>
              <a:latin typeface="Helvetica Neue"/>
              <a:ea typeface="Helvetica Neue"/>
              <a:cs typeface="Helvetica Neue"/>
              <a:sym typeface="Helvetica Neue"/>
            </a:endParaRPr>
          </a:p>
        </p:txBody>
      </p:sp>
      <p:sp>
        <p:nvSpPr>
          <p:cNvPr id="439" name="Google Shape;439;p44"/>
          <p:cNvSpPr/>
          <p:nvPr/>
        </p:nvSpPr>
        <p:spPr>
          <a:xfrm>
            <a:off x="7517575" y="194981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0" name="Google Shape;440;p44"/>
          <p:cNvSpPr txBox="1"/>
          <p:nvPr/>
        </p:nvSpPr>
        <p:spPr>
          <a:xfrm>
            <a:off x="5929325" y="180164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41" name="Google Shape;441;p44"/>
          <p:cNvSpPr/>
          <p:nvPr/>
        </p:nvSpPr>
        <p:spPr>
          <a:xfrm>
            <a:off x="6502150" y="194981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2" name="Google Shape;442;p44"/>
          <p:cNvSpPr txBox="1"/>
          <p:nvPr/>
        </p:nvSpPr>
        <p:spPr>
          <a:xfrm>
            <a:off x="6998300" y="180164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443" name="Google Shape;443;p44"/>
          <p:cNvPicPr preferRelativeResize="0"/>
          <p:nvPr/>
        </p:nvPicPr>
        <p:blipFill>
          <a:blip r:embed="rId3">
            <a:alphaModFix/>
          </a:blip>
          <a:stretch>
            <a:fillRect/>
          </a:stretch>
        </p:blipFill>
        <p:spPr>
          <a:xfrm>
            <a:off x="4631250" y="2820947"/>
            <a:ext cx="3125524" cy="2086275"/>
          </a:xfrm>
          <a:prstGeom prst="rect">
            <a:avLst/>
          </a:prstGeom>
          <a:noFill/>
          <a:ln>
            <a:noFill/>
          </a:ln>
        </p:spPr>
      </p:pic>
      <p:sp>
        <p:nvSpPr>
          <p:cNvPr id="2" name="Google Shape;439;p44">
            <a:extLst>
              <a:ext uri="{FF2B5EF4-FFF2-40B4-BE49-F238E27FC236}">
                <a16:creationId xmlns:a16="http://schemas.microsoft.com/office/drawing/2014/main" id="{52B452AC-10C2-AEDA-5F09-1AC25948800B}"/>
              </a:ext>
            </a:extLst>
          </p:cNvPr>
          <p:cNvSpPr/>
          <p:nvPr/>
        </p:nvSpPr>
        <p:spPr>
          <a:xfrm>
            <a:off x="7525739" y="249682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 name="Google Shape;440;p44">
            <a:extLst>
              <a:ext uri="{FF2B5EF4-FFF2-40B4-BE49-F238E27FC236}">
                <a16:creationId xmlns:a16="http://schemas.microsoft.com/office/drawing/2014/main" id="{A4271EE3-8F62-1CFB-0685-695A0F6FA736}"/>
              </a:ext>
            </a:extLst>
          </p:cNvPr>
          <p:cNvSpPr txBox="1"/>
          <p:nvPr/>
        </p:nvSpPr>
        <p:spPr>
          <a:xfrm>
            <a:off x="5937489" y="2348649"/>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 name="Google Shape;441;p44">
            <a:extLst>
              <a:ext uri="{FF2B5EF4-FFF2-40B4-BE49-F238E27FC236}">
                <a16:creationId xmlns:a16="http://schemas.microsoft.com/office/drawing/2014/main" id="{404AB3BD-8F4C-1F24-8567-DDCC3CFBB246}"/>
              </a:ext>
            </a:extLst>
          </p:cNvPr>
          <p:cNvSpPr/>
          <p:nvPr/>
        </p:nvSpPr>
        <p:spPr>
          <a:xfrm>
            <a:off x="6510314" y="249682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 name="Google Shape;442;p44">
            <a:extLst>
              <a:ext uri="{FF2B5EF4-FFF2-40B4-BE49-F238E27FC236}">
                <a16:creationId xmlns:a16="http://schemas.microsoft.com/office/drawing/2014/main" id="{44695885-B56C-82DE-BA15-89F7E7F76D6D}"/>
              </a:ext>
            </a:extLst>
          </p:cNvPr>
          <p:cNvSpPr txBox="1"/>
          <p:nvPr/>
        </p:nvSpPr>
        <p:spPr>
          <a:xfrm>
            <a:off x="7006464" y="2348649"/>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24. Counseling </a:t>
            </a:r>
            <a:endParaRPr sz="1600">
              <a:solidFill>
                <a:srgbClr val="1155CC"/>
              </a:solidFill>
              <a:latin typeface="Helvetica Neue"/>
              <a:ea typeface="Helvetica Neue"/>
              <a:cs typeface="Helvetica Neue"/>
              <a:sym typeface="Helvetica Neue"/>
            </a:endParaRPr>
          </a:p>
        </p:txBody>
      </p:sp>
      <p:sp>
        <p:nvSpPr>
          <p:cNvPr id="449" name="Google Shape;449;p45"/>
          <p:cNvSpPr txBox="1">
            <a:spLocks noGrp="1"/>
          </p:cNvSpPr>
          <p:nvPr>
            <p:ph type="body" idx="1"/>
          </p:nvPr>
        </p:nvSpPr>
        <p:spPr>
          <a:xfrm>
            <a:off x="673125" y="832825"/>
            <a:ext cx="7499100" cy="948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Counseling </a:t>
            </a:r>
            <a:r>
              <a:rPr lang="en-US" sz="1000">
                <a:solidFill>
                  <a:schemeClr val="dk1"/>
                </a:solidFill>
                <a:latin typeface="Helvetica Neue"/>
                <a:ea typeface="Helvetica Neue"/>
                <a:cs typeface="Helvetica Neue"/>
                <a:sym typeface="Helvetica Neue"/>
              </a:rPr>
              <a:t>Counseling of patients and their families, for example on triggers of exacerbation, stress, avoidance of non-steroidal anti-inflammatory drugs, daily life issues can help to optimize allergic rhinitis and asthma management.</a:t>
            </a:r>
            <a:endParaRPr>
              <a:latin typeface="Helvetica Neue"/>
              <a:ea typeface="Helvetica Neue"/>
              <a:cs typeface="Helvetica Neue"/>
              <a:sym typeface="Helvetica Neue"/>
            </a:endParaRPr>
          </a:p>
        </p:txBody>
      </p:sp>
      <p:sp>
        <p:nvSpPr>
          <p:cNvPr id="450" name="Google Shape;450;p45"/>
          <p:cNvSpPr txBox="1"/>
          <p:nvPr/>
        </p:nvSpPr>
        <p:spPr>
          <a:xfrm>
            <a:off x="749325" y="1477775"/>
            <a:ext cx="3971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a:t>
            </a:r>
            <a:r>
              <a:rPr lang="en-US" sz="1000">
                <a:solidFill>
                  <a:schemeClr val="dk1"/>
                </a:solidFill>
                <a:latin typeface="Helvetica Neue"/>
                <a:ea typeface="Helvetica Neue"/>
                <a:cs typeface="Helvetica Neue"/>
                <a:sym typeface="Helvetica Neue"/>
              </a:rPr>
              <a:t>that allergic rhinitis &amp; asthma patients receive counseling, e.g. by interview and/or patient file review</a:t>
            </a:r>
            <a:r>
              <a:rPr lang="de" sz="1000">
                <a:solidFill>
                  <a:schemeClr val="dk1"/>
                </a:solidFill>
                <a:latin typeface="Helvetica Neue"/>
                <a:ea typeface="Helvetica Neue"/>
                <a:cs typeface="Helvetica Neue"/>
                <a:sym typeface="Helvetica Neue"/>
              </a:rPr>
              <a:t>?</a:t>
            </a:r>
            <a:endParaRPr>
              <a:latin typeface="Helvetica Neue"/>
              <a:ea typeface="Helvetica Neue"/>
              <a:cs typeface="Helvetica Neue"/>
              <a:sym typeface="Helvetica Neue"/>
            </a:endParaRPr>
          </a:p>
        </p:txBody>
      </p:sp>
      <p:sp>
        <p:nvSpPr>
          <p:cNvPr id="451" name="Google Shape;451;p45"/>
          <p:cNvSpPr/>
          <p:nvPr/>
        </p:nvSpPr>
        <p:spPr>
          <a:xfrm>
            <a:off x="6984175"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2" name="Google Shape;452;p45"/>
          <p:cNvSpPr txBox="1"/>
          <p:nvPr/>
        </p:nvSpPr>
        <p:spPr>
          <a:xfrm>
            <a:off x="53959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53" name="Google Shape;453;p45"/>
          <p:cNvSpPr/>
          <p:nvPr/>
        </p:nvSpPr>
        <p:spPr>
          <a:xfrm>
            <a:off x="5968750"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4" name="Google Shape;454;p45"/>
          <p:cNvSpPr txBox="1"/>
          <p:nvPr/>
        </p:nvSpPr>
        <p:spPr>
          <a:xfrm>
            <a:off x="64649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Research</a:t>
            </a:r>
            <a:endParaRPr sz="1800">
              <a:solidFill>
                <a:srgbClr val="1155CC"/>
              </a:solidFill>
              <a:highlight>
                <a:schemeClr val="lt2"/>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7"/>
          <p:cNvSpPr txBox="1">
            <a:spLocks noGrp="1"/>
          </p:cNvSpPr>
          <p:nvPr>
            <p:ph type="title"/>
          </p:nvPr>
        </p:nvSpPr>
        <p:spPr>
          <a:xfrm>
            <a:off x="311700" y="445025"/>
            <a:ext cx="8520600" cy="423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25. Scientific orientation</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465" name="Google Shape;465;p47"/>
          <p:cNvSpPr txBox="1">
            <a:spLocks noGrp="1"/>
          </p:cNvSpPr>
          <p:nvPr>
            <p:ph type="body" idx="1"/>
          </p:nvPr>
        </p:nvSpPr>
        <p:spPr>
          <a:xfrm>
            <a:off x="613125" y="826700"/>
            <a:ext cx="7113600" cy="848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a:t>
            </a:r>
            <a:r>
              <a:rPr lang="en-US" sz="1000">
                <a:solidFill>
                  <a:schemeClr val="dk1"/>
                </a:solidFill>
                <a:latin typeface="Helvetica Neue"/>
                <a:ea typeface="Helvetica Neue"/>
                <a:cs typeface="Helvetica Neue"/>
                <a:sym typeface="Helvetica Neue"/>
              </a:rPr>
              <a:t>staff needs to be up to date with the literature on allergic rhinitis and asthma, especially on pathogenesis, for example by participation in journal club, attending annual meetings of scientific societies, membership in research societies, for EAACI ERS ATS AAAAI WAO and/or National Society Events.</a:t>
            </a:r>
            <a:endParaRPr>
              <a:latin typeface="Helvetica Neue"/>
              <a:ea typeface="Helvetica Neue"/>
              <a:cs typeface="Helvetica Neue"/>
              <a:sym typeface="Helvetica Neue"/>
            </a:endParaRPr>
          </a:p>
        </p:txBody>
      </p:sp>
      <p:sp>
        <p:nvSpPr>
          <p:cNvPr id="466" name="Google Shape;466;p47"/>
          <p:cNvSpPr txBox="1"/>
          <p:nvPr/>
        </p:nvSpPr>
        <p:spPr>
          <a:xfrm>
            <a:off x="613125" y="1635150"/>
            <a:ext cx="3767400" cy="1100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latin typeface="Helvetica Neue"/>
                <a:ea typeface="Helvetica Neue"/>
                <a:cs typeface="Helvetica Neue"/>
                <a:sym typeface="Helvetica Neue"/>
              </a:rPr>
              <a:t>Is there evidence of knowledge of the current </a:t>
            </a:r>
            <a:r>
              <a:rPr lang="en-US" sz="1000">
                <a:solidFill>
                  <a:schemeClr val="dk1"/>
                </a:solidFill>
                <a:latin typeface="Helvetica Neue"/>
                <a:ea typeface="Helvetica Neue"/>
                <a:cs typeface="Helvetica Neue"/>
                <a:sym typeface="Helvetica Neue"/>
              </a:rPr>
              <a:t>allergic rhinitis and asthma</a:t>
            </a:r>
            <a:r>
              <a:rPr lang="de" sz="1000">
                <a:latin typeface="Helvetica Neue"/>
                <a:ea typeface="Helvetica Neue"/>
                <a:cs typeface="Helvetica Neue"/>
                <a:sym typeface="Helvetica Neue"/>
              </a:rPr>
              <a:t> literature, e.g. by interview?</a:t>
            </a:r>
            <a:endParaRPr>
              <a:latin typeface="Helvetica Neue"/>
              <a:ea typeface="Helvetica Neue"/>
              <a:cs typeface="Helvetica Neue"/>
              <a:sym typeface="Helvetica Neue"/>
            </a:endParaRPr>
          </a:p>
        </p:txBody>
      </p:sp>
      <p:sp>
        <p:nvSpPr>
          <p:cNvPr id="467" name="Google Shape;467;p47"/>
          <p:cNvSpPr/>
          <p:nvPr/>
        </p:nvSpPr>
        <p:spPr>
          <a:xfrm>
            <a:off x="6679375"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68" name="Google Shape;468;p47"/>
          <p:cNvSpPr txBox="1"/>
          <p:nvPr/>
        </p:nvSpPr>
        <p:spPr>
          <a:xfrm>
            <a:off x="5091125"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69" name="Google Shape;469;p47"/>
          <p:cNvSpPr/>
          <p:nvPr/>
        </p:nvSpPr>
        <p:spPr>
          <a:xfrm>
            <a:off x="5663950"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70" name="Google Shape;470;p47"/>
          <p:cNvSpPr txBox="1"/>
          <p:nvPr/>
        </p:nvSpPr>
        <p:spPr>
          <a:xfrm>
            <a:off x="6160100"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000">
                <a:latin typeface="Helvetica Neue"/>
                <a:ea typeface="Helvetica Neue"/>
                <a:cs typeface="Helvetica Neue"/>
                <a:sym typeface="Helvetica Neue"/>
              </a:rPr>
              <a:t>Please provide photos of certificates of the meetings </a:t>
            </a:r>
            <a:endParaRPr/>
          </a:p>
        </p:txBody>
      </p:sp>
      <p:pic>
        <p:nvPicPr>
          <p:cNvPr id="476" name="Google Shape;476;p48"/>
          <p:cNvPicPr preferRelativeResize="0"/>
          <p:nvPr/>
        </p:nvPicPr>
        <p:blipFill>
          <a:blip r:embed="rId3">
            <a:alphaModFix/>
          </a:blip>
          <a:stretch>
            <a:fillRect/>
          </a:stretch>
        </p:blipFill>
        <p:spPr>
          <a:xfrm>
            <a:off x="4223400" y="1582272"/>
            <a:ext cx="3125524" cy="2086275"/>
          </a:xfrm>
          <a:prstGeom prst="rect">
            <a:avLst/>
          </a:prstGeom>
          <a:noFill/>
          <a:ln>
            <a:noFill/>
          </a:ln>
        </p:spPr>
      </p:pic>
      <p:pic>
        <p:nvPicPr>
          <p:cNvPr id="477" name="Google Shape;477;p48"/>
          <p:cNvPicPr preferRelativeResize="0"/>
          <p:nvPr/>
        </p:nvPicPr>
        <p:blipFill>
          <a:blip r:embed="rId3">
            <a:alphaModFix/>
          </a:blip>
          <a:stretch>
            <a:fillRect/>
          </a:stretch>
        </p:blipFill>
        <p:spPr>
          <a:xfrm>
            <a:off x="576700" y="1528609"/>
            <a:ext cx="3125524" cy="2086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26. Scientific activity</a:t>
            </a:r>
            <a:endParaRPr sz="1600">
              <a:solidFill>
                <a:srgbClr val="1155CC"/>
              </a:solidFill>
              <a:latin typeface="Helvetica Neue"/>
              <a:ea typeface="Helvetica Neue"/>
              <a:cs typeface="Helvetica Neue"/>
              <a:sym typeface="Helvetica Neue"/>
            </a:endParaRPr>
          </a:p>
        </p:txBody>
      </p:sp>
      <p:sp>
        <p:nvSpPr>
          <p:cNvPr id="483" name="Google Shape;483;p49"/>
          <p:cNvSpPr txBox="1">
            <a:spLocks noGrp="1"/>
          </p:cNvSpPr>
          <p:nvPr>
            <p:ph type="body" idx="1"/>
          </p:nvPr>
        </p:nvSpPr>
        <p:spPr>
          <a:xfrm>
            <a:off x="657750" y="824000"/>
            <a:ext cx="8520600" cy="788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Research activities in basic science, clinical science, translational science, epidemiology, and/or public health.</a:t>
            </a:r>
            <a:endParaRPr>
              <a:latin typeface="Helvetica Neue"/>
              <a:ea typeface="Helvetica Neue"/>
              <a:cs typeface="Helvetica Neue"/>
              <a:sym typeface="Helvetica Neue"/>
            </a:endParaRPr>
          </a:p>
        </p:txBody>
      </p:sp>
      <p:sp>
        <p:nvSpPr>
          <p:cNvPr id="484" name="Google Shape;484;p49"/>
          <p:cNvSpPr txBox="1"/>
          <p:nvPr/>
        </p:nvSpPr>
        <p:spPr>
          <a:xfrm>
            <a:off x="657750" y="1256125"/>
            <a:ext cx="43650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of scientific activities and projects on </a:t>
            </a:r>
            <a:r>
              <a:rPr lang="en-US" sz="1000">
                <a:solidFill>
                  <a:schemeClr val="dk1"/>
                </a:solidFill>
                <a:latin typeface="Helvetica Neue"/>
                <a:ea typeface="Helvetica Neue"/>
                <a:cs typeface="Helvetica Neue"/>
                <a:sym typeface="Helvetica Neue"/>
              </a:rPr>
              <a:t>allergic rhinitis and asthma </a:t>
            </a:r>
            <a:r>
              <a:rPr lang="de" sz="1000">
                <a:solidFill>
                  <a:schemeClr val="dk1"/>
                </a:solidFill>
                <a:latin typeface="Helvetica Neue"/>
                <a:ea typeface="Helvetica Neue"/>
                <a:cs typeface="Helvetica Neue"/>
                <a:sym typeface="Helvetica Neue"/>
              </a:rPr>
              <a:t>?</a:t>
            </a:r>
            <a:endParaRPr>
              <a:latin typeface="Helvetica Neue"/>
              <a:ea typeface="Helvetica Neue"/>
              <a:cs typeface="Helvetica Neue"/>
              <a:sym typeface="Helvetica Neue"/>
            </a:endParaRPr>
          </a:p>
        </p:txBody>
      </p:sp>
      <p:sp>
        <p:nvSpPr>
          <p:cNvPr id="485" name="Google Shape;485;p49"/>
          <p:cNvSpPr/>
          <p:nvPr/>
        </p:nvSpPr>
        <p:spPr>
          <a:xfrm>
            <a:off x="6907975" y="1455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86" name="Google Shape;486;p49"/>
          <p:cNvSpPr txBox="1"/>
          <p:nvPr/>
        </p:nvSpPr>
        <p:spPr>
          <a:xfrm>
            <a:off x="5319725" y="1290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87" name="Google Shape;487;p49"/>
          <p:cNvSpPr/>
          <p:nvPr/>
        </p:nvSpPr>
        <p:spPr>
          <a:xfrm>
            <a:off x="5892550" y="1455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88" name="Google Shape;488;p49"/>
          <p:cNvSpPr txBox="1"/>
          <p:nvPr/>
        </p:nvSpPr>
        <p:spPr>
          <a:xfrm>
            <a:off x="6388700" y="1290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graphicFrame>
        <p:nvGraphicFramePr>
          <p:cNvPr id="489" name="Google Shape;489;p49"/>
          <p:cNvGraphicFramePr/>
          <p:nvPr>
            <p:extLst>
              <p:ext uri="{D42A27DB-BD31-4B8C-83A1-F6EECF244321}">
                <p14:modId xmlns:p14="http://schemas.microsoft.com/office/powerpoint/2010/main" val="1789411362"/>
              </p:ext>
            </p:extLst>
          </p:nvPr>
        </p:nvGraphicFramePr>
        <p:xfrm>
          <a:off x="816550" y="1751500"/>
          <a:ext cx="7239000" cy="3459270"/>
        </p:xfrm>
        <a:graphic>
          <a:graphicData uri="http://schemas.openxmlformats.org/drawingml/2006/table">
            <a:tbl>
              <a:tblPr>
                <a:noFill/>
                <a:tableStyleId>{F50D1D8A-4896-4D42-BC95-2E5DB4B98F3A}</a:tableStyleId>
              </a:tblPr>
              <a:tblGrid>
                <a:gridCol w="723900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de" sz="1000">
                          <a:solidFill>
                            <a:srgbClr val="1155CC"/>
                          </a:solidFill>
                          <a:latin typeface="Helvetica Neue"/>
                          <a:ea typeface="Helvetica Neue"/>
                          <a:cs typeface="Helvetica Neue"/>
                          <a:sym typeface="Helvetica Neue"/>
                        </a:rPr>
                        <a:t>Please list your scientific activities and projects on </a:t>
                      </a:r>
                      <a:r>
                        <a:rPr lang="en-US" sz="1000">
                          <a:solidFill>
                            <a:srgbClr val="1155CC"/>
                          </a:solidFill>
                          <a:latin typeface="Helvetica Neue"/>
                          <a:ea typeface="Helvetica Neue"/>
                          <a:cs typeface="Helvetica Neue"/>
                          <a:sym typeface="Helvetica Neue"/>
                        </a:rPr>
                        <a:t>allergic rhinitis and asthma</a:t>
                      </a:r>
                      <a:endParaRPr/>
                    </a:p>
                  </a:txBody>
                  <a:tcPr marL="91425" marR="91425" marT="91425" marB="91425" anchor="ctr">
                    <a:solidFill>
                      <a:srgbClr val="F3F3F3"/>
                    </a:solidFill>
                  </a:tcPr>
                </a:tc>
                <a:extLst>
                  <a:ext uri="{0D108BD9-81ED-4DB2-BD59-A6C34878D82A}">
                    <a16:rowId xmlns:a16="http://schemas.microsoft.com/office/drawing/2014/main" val="10000"/>
                  </a:ext>
                </a:extLst>
              </a:tr>
              <a:tr h="0">
                <a:tc>
                  <a:txBody>
                    <a:bodyPr/>
                    <a:lstStyle/>
                    <a:p>
                      <a:endParaRPr lang="de-DE"/>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27. Scientific productivity</a:t>
            </a:r>
            <a:endParaRPr sz="1600">
              <a:solidFill>
                <a:srgbClr val="1155CC"/>
              </a:solidFill>
              <a:latin typeface="Helvetica Neue"/>
              <a:ea typeface="Helvetica Neue"/>
              <a:cs typeface="Helvetica Neue"/>
              <a:sym typeface="Helvetica Neue"/>
            </a:endParaRPr>
          </a:p>
        </p:txBody>
      </p:sp>
      <p:sp>
        <p:nvSpPr>
          <p:cNvPr id="495" name="Google Shape;495;p50"/>
          <p:cNvSpPr txBox="1">
            <a:spLocks noGrp="1"/>
          </p:cNvSpPr>
          <p:nvPr>
            <p:ph type="body" idx="1"/>
          </p:nvPr>
        </p:nvSpPr>
        <p:spPr>
          <a:xfrm>
            <a:off x="689325" y="857925"/>
            <a:ext cx="8520600" cy="400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Center needs to show that its research activities result in publications and other scientific output.</a:t>
            </a:r>
            <a:endParaRPr sz="800">
              <a:latin typeface="Helvetica Neue"/>
              <a:ea typeface="Helvetica Neue"/>
              <a:cs typeface="Helvetica Neue"/>
              <a:sym typeface="Helvetica Neue"/>
            </a:endParaRPr>
          </a:p>
        </p:txBody>
      </p:sp>
      <p:sp>
        <p:nvSpPr>
          <p:cNvPr id="496" name="Google Shape;496;p50"/>
          <p:cNvSpPr txBox="1"/>
          <p:nvPr/>
        </p:nvSpPr>
        <p:spPr>
          <a:xfrm>
            <a:off x="768825" y="1258125"/>
            <a:ext cx="47751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0.5 peer reviewed paper on </a:t>
            </a:r>
            <a:r>
              <a:rPr lang="en-US" sz="1000">
                <a:solidFill>
                  <a:schemeClr val="dk1"/>
                </a:solidFill>
                <a:latin typeface="Helvetica Neue"/>
                <a:ea typeface="Helvetica Neue"/>
                <a:cs typeface="Helvetica Neue"/>
                <a:sym typeface="Helvetica Neue"/>
              </a:rPr>
              <a:t>allergic rhinitis and asthma</a:t>
            </a:r>
            <a:r>
              <a:rPr lang="de" sz="1000">
                <a:solidFill>
                  <a:schemeClr val="dk1"/>
                </a:solidFill>
                <a:latin typeface="Helvetica Neue"/>
                <a:ea typeface="Helvetica Neue"/>
                <a:cs typeface="Helvetica Neue"/>
                <a:sym typeface="Helvetica Neue"/>
              </a:rPr>
              <a:t> per year per center physician?</a:t>
            </a:r>
            <a:endParaRPr>
              <a:latin typeface="Helvetica Neue"/>
              <a:ea typeface="Helvetica Neue"/>
              <a:cs typeface="Helvetica Neue"/>
              <a:sym typeface="Helvetica Neue"/>
            </a:endParaRPr>
          </a:p>
        </p:txBody>
      </p:sp>
      <p:sp>
        <p:nvSpPr>
          <p:cNvPr id="497" name="Google Shape;497;p50"/>
          <p:cNvSpPr txBox="1"/>
          <p:nvPr/>
        </p:nvSpPr>
        <p:spPr>
          <a:xfrm>
            <a:off x="209400" y="4414625"/>
            <a:ext cx="436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the links to publications or photos of publications that includes </a:t>
            </a:r>
            <a:r>
              <a:rPr lang="en-US" sz="1000">
                <a:solidFill>
                  <a:schemeClr val="dk1"/>
                </a:solidFill>
                <a:latin typeface="Helvetica Neue"/>
                <a:ea typeface="Helvetica Neue"/>
                <a:cs typeface="Helvetica Neue"/>
                <a:sym typeface="Helvetica Neue"/>
              </a:rPr>
              <a:t>allergic rhinitis and asthma</a:t>
            </a:r>
            <a:r>
              <a:rPr lang="de" sz="1000">
                <a:latin typeface="Helvetica Neue"/>
                <a:ea typeface="Helvetica Neue"/>
                <a:cs typeface="Helvetica Neue"/>
                <a:sym typeface="Helvetica Neue"/>
              </a:rPr>
              <a:t> physicians names.</a:t>
            </a:r>
            <a:endParaRPr sz="1000">
              <a:latin typeface="Helvetica Neue"/>
              <a:ea typeface="Helvetica Neue"/>
              <a:cs typeface="Helvetica Neue"/>
              <a:sym typeface="Helvetica Neue"/>
            </a:endParaRPr>
          </a:p>
        </p:txBody>
      </p:sp>
      <p:sp>
        <p:nvSpPr>
          <p:cNvPr id="498" name="Google Shape;498;p50"/>
          <p:cNvSpPr txBox="1"/>
          <p:nvPr/>
        </p:nvSpPr>
        <p:spPr>
          <a:xfrm>
            <a:off x="817025" y="1981425"/>
            <a:ext cx="613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latin typeface="Helvetica Neue"/>
                <a:ea typeface="Helvetica Neue"/>
                <a:cs typeface="Helvetica Neue"/>
                <a:sym typeface="Helvetica Neue"/>
              </a:rPr>
              <a:t>* There should be at least one peer reviewed publications every two years </a:t>
            </a:r>
            <a:endParaRPr sz="1000">
              <a:latin typeface="Helvetica Neue"/>
              <a:ea typeface="Helvetica Neue"/>
              <a:cs typeface="Helvetica Neue"/>
              <a:sym typeface="Helvetica Neue"/>
            </a:endParaRPr>
          </a:p>
        </p:txBody>
      </p:sp>
      <p:sp>
        <p:nvSpPr>
          <p:cNvPr id="499" name="Google Shape;499;p50"/>
          <p:cNvSpPr/>
          <p:nvPr/>
        </p:nvSpPr>
        <p:spPr>
          <a:xfrm>
            <a:off x="7342325" y="17311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0" name="Google Shape;500;p50"/>
          <p:cNvSpPr txBox="1"/>
          <p:nvPr/>
        </p:nvSpPr>
        <p:spPr>
          <a:xfrm>
            <a:off x="5754075" y="15659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01" name="Google Shape;501;p50"/>
          <p:cNvSpPr/>
          <p:nvPr/>
        </p:nvSpPr>
        <p:spPr>
          <a:xfrm>
            <a:off x="6326900" y="17311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2" name="Google Shape;502;p50"/>
          <p:cNvSpPr txBox="1"/>
          <p:nvPr/>
        </p:nvSpPr>
        <p:spPr>
          <a:xfrm>
            <a:off x="6823050" y="15659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503" name="Google Shape;503;p50"/>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78571"/>
              <a:buFont typeface="Arial"/>
              <a:buNone/>
            </a:pPr>
            <a:r>
              <a:rPr lang="de" sz="1400">
                <a:latin typeface="Helvetica Neue"/>
                <a:ea typeface="Helvetica Neue"/>
                <a:cs typeface="Helvetica Neue"/>
                <a:sym typeface="Helvetica Neue"/>
              </a:rPr>
              <a:t>Please provide the links to publications or photos of publications that includes </a:t>
            </a:r>
            <a:r>
              <a:rPr lang="en-US" sz="1400">
                <a:solidFill>
                  <a:schemeClr val="dk1"/>
                </a:solidFill>
                <a:latin typeface="Helvetica Neue"/>
                <a:ea typeface="Helvetica Neue"/>
                <a:cs typeface="Helvetica Neue"/>
                <a:sym typeface="Helvetica Neue"/>
              </a:rPr>
              <a:t>allergic rhinitis and asthma</a:t>
            </a:r>
            <a:r>
              <a:rPr lang="de" sz="1400">
                <a:latin typeface="Helvetica Neue"/>
                <a:ea typeface="Helvetica Neue"/>
                <a:cs typeface="Helvetica Neue"/>
                <a:sym typeface="Helvetica Neue"/>
              </a:rPr>
              <a:t> physicians names.</a:t>
            </a:r>
            <a:endParaRPr/>
          </a:p>
        </p:txBody>
      </p:sp>
      <p:pic>
        <p:nvPicPr>
          <p:cNvPr id="509" name="Google Shape;509;p51"/>
          <p:cNvPicPr preferRelativeResize="0"/>
          <p:nvPr/>
        </p:nvPicPr>
        <p:blipFill>
          <a:blip r:embed="rId3">
            <a:alphaModFix/>
          </a:blip>
          <a:stretch>
            <a:fillRect/>
          </a:stretch>
        </p:blipFill>
        <p:spPr>
          <a:xfrm>
            <a:off x="4298925" y="1083122"/>
            <a:ext cx="3125524" cy="2086275"/>
          </a:xfrm>
          <a:prstGeom prst="rect">
            <a:avLst/>
          </a:prstGeom>
          <a:noFill/>
          <a:ln>
            <a:noFill/>
          </a:ln>
        </p:spPr>
      </p:pic>
      <p:pic>
        <p:nvPicPr>
          <p:cNvPr id="510" name="Google Shape;510;p51"/>
          <p:cNvPicPr preferRelativeResize="0"/>
          <p:nvPr/>
        </p:nvPicPr>
        <p:blipFill>
          <a:blip r:embed="rId3">
            <a:alphaModFix/>
          </a:blip>
          <a:stretch>
            <a:fillRect/>
          </a:stretch>
        </p:blipFill>
        <p:spPr>
          <a:xfrm>
            <a:off x="652225" y="1105659"/>
            <a:ext cx="3125524" cy="2086275"/>
          </a:xfrm>
          <a:prstGeom prst="rect">
            <a:avLst/>
          </a:prstGeom>
          <a:noFill/>
          <a:ln>
            <a:noFill/>
          </a:ln>
        </p:spPr>
      </p:pic>
      <p:graphicFrame>
        <p:nvGraphicFramePr>
          <p:cNvPr id="511" name="Google Shape;511;p51"/>
          <p:cNvGraphicFramePr/>
          <p:nvPr/>
        </p:nvGraphicFramePr>
        <p:xfrm>
          <a:off x="652225" y="3524250"/>
          <a:ext cx="7310750" cy="1524000"/>
        </p:xfrm>
        <a:graphic>
          <a:graphicData uri="http://schemas.openxmlformats.org/drawingml/2006/table">
            <a:tbl>
              <a:tblPr>
                <a:noFill/>
                <a:tableStyleId>{F50D1D8A-4896-4D42-BC95-2E5DB4B98F3A}</a:tableStyleId>
              </a:tblPr>
              <a:tblGrid>
                <a:gridCol w="731075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Please provide citations or links to publications</a:t>
                      </a:r>
                      <a:endParaRPr sz="100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2"/>
          <p:cNvSpPr txBox="1">
            <a:spLocks noGrp="1"/>
          </p:cNvSpPr>
          <p:nvPr>
            <p:ph type="title"/>
          </p:nvPr>
        </p:nvSpPr>
        <p:spPr>
          <a:xfrm>
            <a:off x="311700" y="445025"/>
            <a:ext cx="8520600" cy="4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a:solidFill>
                  <a:srgbClr val="1155CC"/>
                </a:solidFill>
                <a:latin typeface="Helvetica Neue"/>
                <a:ea typeface="Helvetica Neue"/>
                <a:cs typeface="Helvetica Neue"/>
                <a:sym typeface="Helvetica Neue"/>
              </a:rPr>
              <a:t>28. Clinical trials</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2520">
              <a:latin typeface="Helvetica Neue"/>
              <a:ea typeface="Helvetica Neue"/>
              <a:cs typeface="Helvetica Neue"/>
              <a:sym typeface="Helvetica Neue"/>
            </a:endParaRPr>
          </a:p>
        </p:txBody>
      </p:sp>
      <p:sp>
        <p:nvSpPr>
          <p:cNvPr id="517" name="Google Shape;517;p52"/>
          <p:cNvSpPr txBox="1">
            <a:spLocks noGrp="1"/>
          </p:cNvSpPr>
          <p:nvPr>
            <p:ph type="body" idx="1"/>
          </p:nvPr>
        </p:nvSpPr>
        <p:spPr>
          <a:xfrm>
            <a:off x="635800" y="800375"/>
            <a:ext cx="6984300" cy="338700"/>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de" sz="800">
                <a:solidFill>
                  <a:srgbClr val="000000"/>
                </a:solidFill>
                <a:latin typeface="Helvetica Neue"/>
                <a:ea typeface="Helvetica Neue"/>
                <a:cs typeface="Helvetica Neue"/>
                <a:sym typeface="Helvetica Neue"/>
              </a:rPr>
              <a:t>Center needs to participation in clinical trials, pharma- and/or investigator-initiated; diagnostic and/or therapeutic trials.</a:t>
            </a:r>
            <a:endParaRPr sz="800">
              <a:latin typeface="Helvetica Neue"/>
              <a:ea typeface="Helvetica Neue"/>
              <a:cs typeface="Helvetica Neue"/>
              <a:sym typeface="Helvetica Neue"/>
            </a:endParaRPr>
          </a:p>
        </p:txBody>
      </p:sp>
      <p:sp>
        <p:nvSpPr>
          <p:cNvPr id="518" name="Google Shape;518;p52"/>
          <p:cNvSpPr txBox="1"/>
          <p:nvPr/>
        </p:nvSpPr>
        <p:spPr>
          <a:xfrm>
            <a:off x="715325" y="2672075"/>
            <a:ext cx="7224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names for the clinical trials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Pharma initiated:</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Investigator initiated: </a:t>
            </a:r>
            <a:endParaRPr sz="1000">
              <a:latin typeface="Helvetica Neue"/>
              <a:ea typeface="Helvetica Neue"/>
              <a:cs typeface="Helvetica Neue"/>
              <a:sym typeface="Helvetica Neue"/>
            </a:endParaRPr>
          </a:p>
        </p:txBody>
      </p:sp>
      <p:sp>
        <p:nvSpPr>
          <p:cNvPr id="519" name="Google Shape;519;p52"/>
          <p:cNvSpPr txBox="1"/>
          <p:nvPr/>
        </p:nvSpPr>
        <p:spPr>
          <a:xfrm>
            <a:off x="720350" y="1169950"/>
            <a:ext cx="4045500" cy="131571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0.5 trials in </a:t>
            </a:r>
            <a:r>
              <a:rPr lang="en-US" sz="1000">
                <a:solidFill>
                  <a:schemeClr val="dk1"/>
                </a:solidFill>
                <a:latin typeface="Helvetica Neue"/>
                <a:ea typeface="Helvetica Neue"/>
                <a:cs typeface="Helvetica Neue"/>
                <a:sym typeface="Helvetica Neue"/>
              </a:rPr>
              <a:t>allergic rhinitis and asthma</a:t>
            </a:r>
            <a:r>
              <a:rPr lang="de" sz="1000">
                <a:solidFill>
                  <a:schemeClr val="dk1"/>
                </a:solidFill>
                <a:latin typeface="Helvetica Neue"/>
                <a:ea typeface="Helvetica Neue"/>
                <a:cs typeface="Helvetica Neue"/>
                <a:sym typeface="Helvetica Neue"/>
              </a:rPr>
              <a:t> per year per center physician?</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520" name="Google Shape;520;p52"/>
          <p:cNvSpPr/>
          <p:nvPr/>
        </p:nvSpPr>
        <p:spPr>
          <a:xfrm>
            <a:off x="7060375" y="16924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1" name="Google Shape;521;p52"/>
          <p:cNvSpPr txBox="1"/>
          <p:nvPr/>
        </p:nvSpPr>
        <p:spPr>
          <a:xfrm>
            <a:off x="5472125" y="1518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22" name="Google Shape;522;p52"/>
          <p:cNvSpPr/>
          <p:nvPr/>
        </p:nvSpPr>
        <p:spPr>
          <a:xfrm>
            <a:off x="6044950" y="16924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3" name="Google Shape;523;p52"/>
          <p:cNvSpPr txBox="1"/>
          <p:nvPr/>
        </p:nvSpPr>
        <p:spPr>
          <a:xfrm>
            <a:off x="6541100" y="1518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4400"/>
              <a:buFont typeface="Calibri"/>
              <a:buNone/>
            </a:pPr>
            <a:r>
              <a:rPr lang="de" sz="1600">
                <a:solidFill>
                  <a:srgbClr val="1155CC"/>
                </a:solidFill>
                <a:latin typeface="Helvetica Neue"/>
                <a:ea typeface="Helvetica Neue"/>
                <a:cs typeface="Helvetica Neue"/>
                <a:sym typeface="Helvetica Neue"/>
              </a:rPr>
              <a:t>1. Hospital settings</a:t>
            </a:r>
            <a:endParaRPr sz="1600">
              <a:solidFill>
                <a:srgbClr val="1155CC"/>
              </a:solidFill>
              <a:latin typeface="Helvetica Neue"/>
              <a:ea typeface="Helvetica Neue"/>
              <a:cs typeface="Helvetica Neue"/>
              <a:sym typeface="Helvetica Neue"/>
            </a:endParaRPr>
          </a:p>
        </p:txBody>
      </p:sp>
      <p:sp>
        <p:nvSpPr>
          <p:cNvPr id="82" name="Google Shape;82;p16"/>
          <p:cNvSpPr txBox="1"/>
          <p:nvPr/>
        </p:nvSpPr>
        <p:spPr>
          <a:xfrm>
            <a:off x="3309525" y="4705750"/>
            <a:ext cx="957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900">
                <a:latin typeface="Helvetica Neue"/>
                <a:ea typeface="Helvetica Neue"/>
                <a:cs typeface="Helvetica Neue"/>
                <a:sym typeface="Helvetica Neue"/>
              </a:rPr>
              <a:t>Photo of clinic </a:t>
            </a:r>
            <a:endParaRPr sz="900">
              <a:latin typeface="Helvetica Neue"/>
              <a:ea typeface="Helvetica Neue"/>
              <a:cs typeface="Helvetica Neue"/>
              <a:sym typeface="Helvetica Neue"/>
            </a:endParaRPr>
          </a:p>
        </p:txBody>
      </p:sp>
      <p:pic>
        <p:nvPicPr>
          <p:cNvPr id="83" name="Google Shape;83;p16"/>
          <p:cNvPicPr preferRelativeResize="0"/>
          <p:nvPr/>
        </p:nvPicPr>
        <p:blipFill>
          <a:blip r:embed="rId3">
            <a:alphaModFix/>
          </a:blip>
          <a:stretch>
            <a:fillRect/>
          </a:stretch>
        </p:blipFill>
        <p:spPr>
          <a:xfrm>
            <a:off x="4359350" y="1996625"/>
            <a:ext cx="4542660" cy="3032226"/>
          </a:xfrm>
          <a:prstGeom prst="rect">
            <a:avLst/>
          </a:prstGeom>
          <a:noFill/>
          <a:ln>
            <a:noFill/>
          </a:ln>
        </p:spPr>
      </p:pic>
      <p:sp>
        <p:nvSpPr>
          <p:cNvPr id="84" name="Google Shape;84;p16"/>
          <p:cNvSpPr txBox="1"/>
          <p:nvPr/>
        </p:nvSpPr>
        <p:spPr>
          <a:xfrm>
            <a:off x="734650" y="2902175"/>
            <a:ext cx="828600" cy="66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85" name="Google Shape;85;p16"/>
          <p:cNvSpPr/>
          <p:nvPr/>
        </p:nvSpPr>
        <p:spPr>
          <a:xfrm>
            <a:off x="1189200" y="34043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1189200" y="308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p:nvPr/>
        </p:nvSpPr>
        <p:spPr>
          <a:xfrm>
            <a:off x="589100" y="1993500"/>
            <a:ext cx="321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Does evidence of hospital setting or affiliation with hospital exist?</a:t>
            </a:r>
            <a:endParaRPr>
              <a:latin typeface="Helvetica Neue"/>
              <a:ea typeface="Helvetica Neue"/>
              <a:cs typeface="Helvetica Neue"/>
              <a:sym typeface="Helvetica Neue"/>
            </a:endParaRPr>
          </a:p>
        </p:txBody>
      </p:sp>
      <p:sp>
        <p:nvSpPr>
          <p:cNvPr id="88" name="Google Shape;88;p16"/>
          <p:cNvSpPr txBox="1"/>
          <p:nvPr/>
        </p:nvSpPr>
        <p:spPr>
          <a:xfrm>
            <a:off x="619325" y="747050"/>
            <a:ext cx="8167800" cy="40315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800">
                <a:solidFill>
                  <a:schemeClr val="dk1"/>
                </a:solidFill>
                <a:latin typeface="Helvetica Neue"/>
                <a:ea typeface="Helvetica Neue"/>
                <a:cs typeface="Helvetica Neue"/>
                <a:sym typeface="Helvetica Neue"/>
              </a:rPr>
              <a:t>Center needs to be in a hospital or affiliated with a hospital with inpatient facilities to allow for extended diagnostic work up and management of exacerbation. </a:t>
            </a:r>
            <a:endParaRPr sz="800">
              <a:solidFill>
                <a:schemeClr val="dk1"/>
              </a:solidFill>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29. Participation in registry</a:t>
            </a:r>
            <a:endParaRPr sz="1600">
              <a:solidFill>
                <a:srgbClr val="1155CC"/>
              </a:solidFill>
              <a:latin typeface="Helvetica Neue"/>
              <a:ea typeface="Helvetica Neue"/>
              <a:cs typeface="Helvetica Neue"/>
              <a:sym typeface="Helvetica Neue"/>
            </a:endParaRPr>
          </a:p>
        </p:txBody>
      </p:sp>
      <p:sp>
        <p:nvSpPr>
          <p:cNvPr id="529" name="Google Shape;529;p53"/>
          <p:cNvSpPr txBox="1">
            <a:spLocks noGrp="1"/>
          </p:cNvSpPr>
          <p:nvPr>
            <p:ph type="body" idx="1"/>
          </p:nvPr>
        </p:nvSpPr>
        <p:spPr>
          <a:xfrm>
            <a:off x="643350" y="808725"/>
            <a:ext cx="7173900" cy="519600"/>
          </a:xfrm>
          <a:prstGeom prst="rect">
            <a:avLst/>
          </a:prstGeom>
        </p:spPr>
        <p:txBody>
          <a:bodyPr spcFirstLastPara="1" wrap="square" lIns="91425" tIns="91425" rIns="91425" bIns="91425" anchor="t" anchorCtr="0">
            <a:noAutofit/>
          </a:bodyPr>
          <a:lstStyle/>
          <a:p>
            <a:pPr marL="0" indent="0">
              <a:spcAft>
                <a:spcPts val="1200"/>
              </a:spcAft>
              <a:buNone/>
            </a:pPr>
            <a:r>
              <a:rPr lang="de" sz="800" err="1">
                <a:solidFill>
                  <a:schemeClr val="dk1"/>
                </a:solidFill>
                <a:latin typeface="Helvetica Neue"/>
                <a:ea typeface="Helvetica Neue"/>
                <a:cs typeface="Helvetica Neue"/>
                <a:sym typeface="Helvetica Neue"/>
              </a:rPr>
              <a:t>Registries</a:t>
            </a:r>
            <a:r>
              <a:rPr lang="de" sz="800">
                <a:solidFill>
                  <a:schemeClr val="dk1"/>
                </a:solidFill>
                <a:latin typeface="Helvetica Neue"/>
                <a:ea typeface="Helvetica Neue"/>
                <a:cs typeface="Helvetica Neue"/>
                <a:sym typeface="Helvetica Neue"/>
              </a:rPr>
              <a:t> </a:t>
            </a:r>
            <a:r>
              <a:rPr lang="de" sz="800" err="1">
                <a:solidFill>
                  <a:schemeClr val="dk1"/>
                </a:solidFill>
                <a:latin typeface="Helvetica Neue"/>
                <a:ea typeface="Helvetica Neue"/>
                <a:cs typeface="Helvetica Neue"/>
                <a:sym typeface="Helvetica Neue"/>
              </a:rPr>
              <a:t>can</a:t>
            </a:r>
            <a:r>
              <a:rPr lang="de" sz="800">
                <a:solidFill>
                  <a:schemeClr val="dk1"/>
                </a:solidFill>
                <a:latin typeface="Helvetica Neue"/>
                <a:ea typeface="Helvetica Neue"/>
                <a:cs typeface="Helvetica Neue"/>
                <a:sym typeface="Helvetica Neue"/>
              </a:rPr>
              <a:t> </a:t>
            </a:r>
            <a:r>
              <a:rPr lang="de" sz="800" err="1">
                <a:solidFill>
                  <a:schemeClr val="dk1"/>
                </a:solidFill>
                <a:latin typeface="Helvetica Neue"/>
                <a:ea typeface="Helvetica Neue"/>
                <a:cs typeface="Helvetica Neue"/>
                <a:sym typeface="Helvetica Neue"/>
              </a:rPr>
              <a:t>help</a:t>
            </a:r>
            <a:r>
              <a:rPr lang="de" sz="800">
                <a:solidFill>
                  <a:schemeClr val="dk1"/>
                </a:solidFill>
                <a:latin typeface="Helvetica Neue"/>
                <a:ea typeface="Helvetica Neue"/>
                <a:cs typeface="Helvetica Neue"/>
                <a:sym typeface="Helvetica Neue"/>
              </a:rPr>
              <a:t> </a:t>
            </a:r>
            <a:r>
              <a:rPr lang="de" sz="800" err="1">
                <a:solidFill>
                  <a:schemeClr val="dk1"/>
                </a:solidFill>
                <a:latin typeface="Helvetica Neue"/>
                <a:ea typeface="Helvetica Neue"/>
                <a:cs typeface="Helvetica Neue"/>
                <a:sym typeface="Helvetica Neue"/>
              </a:rPr>
              <a:t>to</a:t>
            </a:r>
            <a:r>
              <a:rPr lang="de" sz="800">
                <a:solidFill>
                  <a:schemeClr val="dk1"/>
                </a:solidFill>
                <a:latin typeface="Helvetica Neue"/>
                <a:ea typeface="Helvetica Neue"/>
                <a:cs typeface="Helvetica Neue"/>
                <a:sym typeface="Helvetica Neue"/>
              </a:rPr>
              <a:t> </a:t>
            </a:r>
            <a:r>
              <a:rPr lang="de" sz="800" err="1">
                <a:solidFill>
                  <a:schemeClr val="dk1"/>
                </a:solidFill>
                <a:latin typeface="Helvetica Neue"/>
                <a:ea typeface="Helvetica Neue"/>
                <a:cs typeface="Helvetica Neue"/>
                <a:sym typeface="Helvetica Neue"/>
              </a:rPr>
              <a:t>better</a:t>
            </a:r>
            <a:r>
              <a:rPr lang="de" sz="800">
                <a:solidFill>
                  <a:schemeClr val="dk1"/>
                </a:solidFill>
                <a:latin typeface="Helvetica Neue"/>
                <a:ea typeface="Helvetica Neue"/>
                <a:cs typeface="Helvetica Neue"/>
                <a:sym typeface="Helvetica Neue"/>
              </a:rPr>
              <a:t> </a:t>
            </a:r>
            <a:r>
              <a:rPr lang="de" sz="800" err="1">
                <a:solidFill>
                  <a:schemeClr val="dk1"/>
                </a:solidFill>
                <a:latin typeface="Helvetica Neue"/>
                <a:ea typeface="Helvetica Neue"/>
                <a:cs typeface="Helvetica Neue"/>
                <a:sym typeface="Helvetica Neue"/>
              </a:rPr>
              <a:t>understand</a:t>
            </a:r>
            <a:r>
              <a:rPr lang="de" sz="800">
                <a:solidFill>
                  <a:schemeClr val="dk1"/>
                </a:solidFill>
                <a:latin typeface="Helvetica Neue"/>
                <a:ea typeface="Helvetica Neue"/>
                <a:cs typeface="Helvetica Neue"/>
                <a:sym typeface="Helvetica Neue"/>
              </a:rPr>
              <a:t> </a:t>
            </a:r>
            <a:r>
              <a:rPr lang="de" sz="800" err="1">
                <a:solidFill>
                  <a:schemeClr val="dk1"/>
                </a:solidFill>
                <a:latin typeface="Helvetica Neue"/>
                <a:ea typeface="Helvetica Neue"/>
                <a:cs typeface="Helvetica Neue"/>
                <a:sym typeface="Helvetica Neue"/>
              </a:rPr>
              <a:t>asthma</a:t>
            </a:r>
            <a:r>
              <a:rPr lang="de" sz="800">
                <a:solidFill>
                  <a:schemeClr val="dk1"/>
                </a:solidFill>
                <a:latin typeface="Helvetica Neue"/>
                <a:ea typeface="Helvetica Neue"/>
                <a:cs typeface="Helvetica Neue"/>
                <a:sym typeface="Helvetica Neue"/>
              </a:rPr>
              <a:t> and </a:t>
            </a:r>
            <a:r>
              <a:rPr lang="de" sz="800" err="1">
                <a:solidFill>
                  <a:schemeClr val="dk1"/>
                </a:solidFill>
                <a:latin typeface="Helvetica Neue"/>
                <a:ea typeface="Helvetica Neue"/>
                <a:cs typeface="Helvetica Neue"/>
                <a:sym typeface="Helvetica Neue"/>
              </a:rPr>
              <a:t>allergic</a:t>
            </a:r>
            <a:r>
              <a:rPr lang="de" sz="800">
                <a:solidFill>
                  <a:schemeClr val="dk1"/>
                </a:solidFill>
                <a:latin typeface="Helvetica Neue"/>
                <a:ea typeface="Helvetica Neue"/>
                <a:cs typeface="Helvetica Neue"/>
                <a:sym typeface="Helvetica Neue"/>
              </a:rPr>
              <a:t> </a:t>
            </a:r>
            <a:r>
              <a:rPr lang="de" sz="800" err="1">
                <a:solidFill>
                  <a:schemeClr val="dk1"/>
                </a:solidFill>
                <a:latin typeface="Helvetica Neue"/>
                <a:ea typeface="Helvetica Neue"/>
                <a:cs typeface="Helvetica Neue"/>
                <a:sym typeface="Helvetica Neue"/>
              </a:rPr>
              <a:t>rhinitis</a:t>
            </a:r>
            <a:r>
              <a:rPr lang="de" sz="800">
                <a:solidFill>
                  <a:schemeClr val="dk1"/>
                </a:solidFill>
                <a:latin typeface="Helvetica Neue"/>
                <a:ea typeface="Helvetica Neue"/>
                <a:cs typeface="Helvetica Neue"/>
                <a:sym typeface="Helvetica Neue"/>
              </a:rPr>
              <a:t>. Center </a:t>
            </a:r>
            <a:r>
              <a:rPr lang="de" sz="800" err="1">
                <a:solidFill>
                  <a:schemeClr val="dk1"/>
                </a:solidFill>
                <a:latin typeface="Helvetica Neue"/>
                <a:ea typeface="Helvetica Neue"/>
                <a:cs typeface="Helvetica Neue"/>
                <a:sym typeface="Helvetica Neue"/>
              </a:rPr>
              <a:t>needs</a:t>
            </a:r>
            <a:r>
              <a:rPr lang="de" sz="800">
                <a:solidFill>
                  <a:schemeClr val="dk1"/>
                </a:solidFill>
                <a:latin typeface="Helvetica Neue"/>
                <a:ea typeface="Helvetica Neue"/>
                <a:cs typeface="Helvetica Neue"/>
                <a:sym typeface="Helvetica Neue"/>
              </a:rPr>
              <a:t> </a:t>
            </a:r>
            <a:r>
              <a:rPr lang="de" sz="800" err="1">
                <a:solidFill>
                  <a:schemeClr val="dk1"/>
                </a:solidFill>
                <a:latin typeface="Helvetica Neue"/>
                <a:ea typeface="Helvetica Neue"/>
                <a:cs typeface="Helvetica Neue"/>
                <a:sym typeface="Helvetica Neue"/>
              </a:rPr>
              <a:t>to</a:t>
            </a:r>
            <a:r>
              <a:rPr lang="de" sz="800">
                <a:solidFill>
                  <a:schemeClr val="dk1"/>
                </a:solidFill>
                <a:latin typeface="Helvetica Neue"/>
                <a:ea typeface="Helvetica Neue"/>
                <a:cs typeface="Helvetica Neue"/>
                <a:sym typeface="Helvetica Neue"/>
              </a:rPr>
              <a:t> </a:t>
            </a:r>
            <a:r>
              <a:rPr lang="de" sz="800" err="1">
                <a:solidFill>
                  <a:schemeClr val="dk1"/>
                </a:solidFill>
                <a:latin typeface="Helvetica Neue"/>
                <a:ea typeface="Helvetica Neue"/>
                <a:cs typeface="Helvetica Neue"/>
                <a:sym typeface="Helvetica Neue"/>
              </a:rPr>
              <a:t>participate</a:t>
            </a:r>
            <a:r>
              <a:rPr lang="de" sz="800">
                <a:solidFill>
                  <a:schemeClr val="dk1"/>
                </a:solidFill>
                <a:latin typeface="Helvetica Neue"/>
                <a:ea typeface="Helvetica Neue"/>
                <a:cs typeface="Helvetica Neue"/>
                <a:sym typeface="Helvetica Neue"/>
              </a:rPr>
              <a:t> in international, national, and/</a:t>
            </a:r>
            <a:r>
              <a:rPr lang="de" sz="800" err="1">
                <a:solidFill>
                  <a:schemeClr val="dk1"/>
                </a:solidFill>
                <a:latin typeface="Helvetica Neue"/>
                <a:ea typeface="Helvetica Neue"/>
                <a:cs typeface="Helvetica Neue"/>
                <a:sym typeface="Helvetica Neue"/>
              </a:rPr>
              <a:t>or</a:t>
            </a:r>
            <a:r>
              <a:rPr lang="de" sz="800">
                <a:solidFill>
                  <a:schemeClr val="dk1"/>
                </a:solidFill>
                <a:latin typeface="Helvetica Neue"/>
                <a:ea typeface="Helvetica Neue"/>
                <a:cs typeface="Helvetica Neue"/>
                <a:sym typeface="Helvetica Neue"/>
              </a:rPr>
              <a:t> regional </a:t>
            </a:r>
            <a:r>
              <a:rPr lang="de" sz="800" err="1">
                <a:solidFill>
                  <a:schemeClr val="dk1"/>
                </a:solidFill>
                <a:latin typeface="Helvetica Neue"/>
                <a:ea typeface="Helvetica Neue"/>
                <a:cs typeface="Helvetica Neue"/>
                <a:sym typeface="Helvetica Neue"/>
              </a:rPr>
              <a:t>registry</a:t>
            </a:r>
            <a:r>
              <a:rPr lang="de" sz="800">
                <a:solidFill>
                  <a:schemeClr val="dk1"/>
                </a:solidFill>
                <a:latin typeface="Helvetica Neue"/>
                <a:ea typeface="Helvetica Neue"/>
                <a:cs typeface="Helvetica Neue"/>
                <a:sym typeface="Helvetica Neue"/>
              </a:rPr>
              <a:t> activities.</a:t>
            </a:r>
            <a:endParaRPr sz="800">
              <a:solidFill>
                <a:schemeClr val="dk1"/>
              </a:solidFill>
              <a:latin typeface="Helvetica Neue"/>
              <a:ea typeface="Helvetica Neue"/>
              <a:cs typeface="Helvetica Neue"/>
              <a:sym typeface="Helvetica Neue"/>
            </a:endParaRPr>
          </a:p>
        </p:txBody>
      </p:sp>
      <p:sp>
        <p:nvSpPr>
          <p:cNvPr id="530" name="Google Shape;530;p53"/>
          <p:cNvSpPr txBox="1"/>
          <p:nvPr/>
        </p:nvSpPr>
        <p:spPr>
          <a:xfrm>
            <a:off x="742875" y="1439425"/>
            <a:ext cx="40527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that center contributes to a </a:t>
            </a:r>
            <a:r>
              <a:rPr lang="en-US" sz="1000">
                <a:solidFill>
                  <a:schemeClr val="dk1"/>
                </a:solidFill>
                <a:latin typeface="Helvetica Neue"/>
                <a:ea typeface="Helvetica Neue"/>
                <a:cs typeface="Helvetica Neue"/>
                <a:sym typeface="Helvetica Neue"/>
              </a:rPr>
              <a:t>allergic rhinitis and asthma</a:t>
            </a:r>
            <a:r>
              <a:rPr lang="de" sz="1000">
                <a:solidFill>
                  <a:schemeClr val="dk1"/>
                </a:solidFill>
                <a:latin typeface="Helvetica Neue"/>
                <a:ea typeface="Helvetica Neue"/>
                <a:cs typeface="Helvetica Neue"/>
                <a:sym typeface="Helvetica Neue"/>
              </a:rPr>
              <a:t> registry?</a:t>
            </a:r>
            <a:endParaRPr>
              <a:latin typeface="Helvetica Neue"/>
              <a:ea typeface="Helvetica Neue"/>
              <a:cs typeface="Helvetica Neue"/>
              <a:sym typeface="Helvetica Neue"/>
            </a:endParaRPr>
          </a:p>
        </p:txBody>
      </p:sp>
      <p:sp>
        <p:nvSpPr>
          <p:cNvPr id="531" name="Google Shape;531;p53"/>
          <p:cNvSpPr/>
          <p:nvPr/>
        </p:nvSpPr>
        <p:spPr>
          <a:xfrm>
            <a:off x="72127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2" name="Google Shape;532;p53"/>
          <p:cNvSpPr txBox="1"/>
          <p:nvPr/>
        </p:nvSpPr>
        <p:spPr>
          <a:xfrm>
            <a:off x="56245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33" name="Google Shape;533;p53"/>
          <p:cNvSpPr/>
          <p:nvPr/>
        </p:nvSpPr>
        <p:spPr>
          <a:xfrm>
            <a:off x="61973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4" name="Google Shape;534;p53"/>
          <p:cNvSpPr txBox="1"/>
          <p:nvPr/>
        </p:nvSpPr>
        <p:spPr>
          <a:xfrm>
            <a:off x="66935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35" name="Google Shape;535;p53"/>
          <p:cNvSpPr txBox="1"/>
          <p:nvPr/>
        </p:nvSpPr>
        <p:spPr>
          <a:xfrm>
            <a:off x="4939550" y="2571750"/>
            <a:ext cx="3580200" cy="646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If not</a:t>
            </a:r>
            <a:r>
              <a:rPr lang="de" sz="1000">
                <a:solidFill>
                  <a:schemeClr val="dk1"/>
                </a:solidFill>
                <a:latin typeface="Helvetica Neue"/>
                <a:ea typeface="Helvetica Neue"/>
                <a:cs typeface="Helvetica Neue"/>
                <a:sym typeface="Helvetica Neue"/>
              </a:rPr>
              <a:t>, </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please provide that you already submitted to participate in a registry.</a:t>
            </a:r>
            <a:endParaRPr sz="1000">
              <a:solidFill>
                <a:schemeClr val="dk1"/>
              </a:solidFill>
              <a:latin typeface="Helvetica Neue"/>
              <a:ea typeface="Helvetica Neue"/>
              <a:cs typeface="Helvetica Neue"/>
              <a:sym typeface="Helvetica Neue"/>
            </a:endParaRPr>
          </a:p>
        </p:txBody>
      </p:sp>
      <p:graphicFrame>
        <p:nvGraphicFramePr>
          <p:cNvPr id="537" name="Google Shape;537;p53"/>
          <p:cNvGraphicFramePr/>
          <p:nvPr/>
        </p:nvGraphicFramePr>
        <p:xfrm>
          <a:off x="848850" y="2571750"/>
          <a:ext cx="3723150" cy="2011650"/>
        </p:xfrm>
        <a:graphic>
          <a:graphicData uri="http://schemas.openxmlformats.org/drawingml/2006/table">
            <a:tbl>
              <a:tblPr>
                <a:noFill/>
                <a:tableStyleId>{F50D1D8A-4896-4D42-BC95-2E5DB4B98F3A}</a:tableStyleId>
              </a:tblPr>
              <a:tblGrid>
                <a:gridCol w="372315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Please provide the names of the registries you are including patients</a:t>
                      </a:r>
                      <a:endParaRPr sz="100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Education</a:t>
            </a:r>
            <a:endParaRPr sz="1800">
              <a:solidFill>
                <a:srgbClr val="1155CC"/>
              </a:solidFill>
              <a:highlight>
                <a:schemeClr val="lt2"/>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30. Educational activities </a:t>
            </a:r>
            <a:endParaRPr sz="1600">
              <a:solidFill>
                <a:srgbClr val="1155CC"/>
              </a:solidFill>
              <a:latin typeface="Helvetica Neue"/>
              <a:ea typeface="Helvetica Neue"/>
              <a:cs typeface="Helvetica Neue"/>
              <a:sym typeface="Helvetica Neue"/>
            </a:endParaRPr>
          </a:p>
        </p:txBody>
      </p:sp>
      <p:sp>
        <p:nvSpPr>
          <p:cNvPr id="548" name="Google Shape;548;p55"/>
          <p:cNvSpPr txBox="1">
            <a:spLocks noGrp="1"/>
          </p:cNvSpPr>
          <p:nvPr>
            <p:ph type="body" idx="1"/>
          </p:nvPr>
        </p:nvSpPr>
        <p:spPr>
          <a:xfrm>
            <a:off x="628250" y="801000"/>
            <a:ext cx="7355100" cy="7959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de" sz="800">
                <a:solidFill>
                  <a:srgbClr val="000000"/>
                </a:solidFill>
                <a:latin typeface="Helvetica Neue"/>
                <a:ea typeface="Helvetica Neue"/>
                <a:cs typeface="Helvetica Neue"/>
                <a:sym typeface="Helvetica Neue"/>
              </a:rPr>
              <a:t>Center needs </a:t>
            </a:r>
            <a:r>
              <a:rPr lang="en-US" sz="800">
                <a:solidFill>
                  <a:srgbClr val="000000"/>
                </a:solidFill>
                <a:latin typeface="Helvetica Neue"/>
                <a:ea typeface="Helvetica Neue"/>
                <a:cs typeface="Helvetica Neue"/>
                <a:sym typeface="Helvetica Neue"/>
              </a:rPr>
              <a:t>to contribute to the education of other specialists, e.g. allergists and non-specialists such as general practitioners and family physicians, medical students, residents, patients, and the general public</a:t>
            </a:r>
            <a:r>
              <a:rPr lang="de" sz="800">
                <a:solidFill>
                  <a:srgbClr val="000000"/>
                </a:solidFill>
                <a:latin typeface="Helvetica Neue"/>
                <a:ea typeface="Helvetica Neue"/>
                <a:cs typeface="Helvetica Neue"/>
                <a:sym typeface="Helvetica Neue"/>
              </a:rPr>
              <a:t>.</a:t>
            </a:r>
            <a:endParaRPr sz="800">
              <a:latin typeface="Helvetica Neue"/>
              <a:ea typeface="Helvetica Neue"/>
              <a:cs typeface="Helvetica Neue"/>
              <a:sym typeface="Helvetica Neue"/>
            </a:endParaRPr>
          </a:p>
        </p:txBody>
      </p:sp>
      <p:sp>
        <p:nvSpPr>
          <p:cNvPr id="549" name="Google Shape;549;p55"/>
          <p:cNvSpPr txBox="1"/>
          <p:nvPr/>
        </p:nvSpPr>
        <p:spPr>
          <a:xfrm>
            <a:off x="558900" y="2633125"/>
            <a:ext cx="6880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names and dates of educational activities and who they were for:</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patients:</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students:</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physicians: </a:t>
            </a:r>
            <a:endParaRPr sz="1000">
              <a:latin typeface="Helvetica Neue"/>
              <a:ea typeface="Helvetica Neue"/>
              <a:cs typeface="Helvetica Neue"/>
              <a:sym typeface="Helvetica Neue"/>
            </a:endParaRPr>
          </a:p>
        </p:txBody>
      </p:sp>
      <p:sp>
        <p:nvSpPr>
          <p:cNvPr id="550" name="Google Shape;550;p55"/>
          <p:cNvSpPr txBox="1"/>
          <p:nvPr/>
        </p:nvSpPr>
        <p:spPr>
          <a:xfrm>
            <a:off x="637475" y="1432372"/>
            <a:ext cx="3822000" cy="1100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latin typeface="Helvetica Neue"/>
                <a:ea typeface="Helvetica Neue"/>
                <a:cs typeface="Helvetica Neue"/>
                <a:sym typeface="Helvetica Neue"/>
              </a:rPr>
              <a:t>Do you have 1 educational activity on </a:t>
            </a:r>
            <a:r>
              <a:rPr lang="de-DE" sz="1000" err="1">
                <a:latin typeface="Helvetica Neue"/>
                <a:ea typeface="Helvetica Neue"/>
                <a:cs typeface="Helvetica Neue"/>
                <a:sym typeface="Helvetica Neue"/>
              </a:rPr>
              <a:t>allergic</a:t>
            </a:r>
            <a:r>
              <a:rPr lang="de-DE" sz="1000">
                <a:latin typeface="Helvetica Neue"/>
                <a:ea typeface="Helvetica Neue"/>
                <a:cs typeface="Helvetica Neue"/>
                <a:sym typeface="Helvetica Neue"/>
              </a:rPr>
              <a:t> </a:t>
            </a:r>
            <a:r>
              <a:rPr lang="de-DE" sz="1000" err="1">
                <a:latin typeface="Helvetica Neue"/>
                <a:ea typeface="Helvetica Neue"/>
                <a:cs typeface="Helvetica Neue"/>
                <a:sym typeface="Helvetica Neue"/>
              </a:rPr>
              <a:t>rhinitis</a:t>
            </a:r>
            <a:r>
              <a:rPr lang="de-DE" sz="1000">
                <a:latin typeface="Helvetica Neue"/>
                <a:ea typeface="Helvetica Neue"/>
                <a:cs typeface="Helvetica Neue"/>
                <a:sym typeface="Helvetica Neue"/>
              </a:rPr>
              <a:t> and </a:t>
            </a:r>
            <a:r>
              <a:rPr lang="de-DE" sz="1000" err="1">
                <a:latin typeface="Helvetica Neue"/>
                <a:ea typeface="Helvetica Neue"/>
                <a:cs typeface="Helvetica Neue"/>
                <a:sym typeface="Helvetica Neue"/>
              </a:rPr>
              <a:t>asthma</a:t>
            </a:r>
            <a:r>
              <a:rPr lang="de-DE" sz="1000">
                <a:latin typeface="Helvetica Neue"/>
                <a:ea typeface="Helvetica Neue"/>
                <a:cs typeface="Helvetica Neue"/>
                <a:sym typeface="Helvetica Neue"/>
              </a:rPr>
              <a:t> </a:t>
            </a:r>
            <a:r>
              <a:rPr lang="de" sz="1000">
                <a:latin typeface="Helvetica Neue"/>
                <a:ea typeface="Helvetica Neue"/>
                <a:cs typeface="Helvetica Neue"/>
                <a:sym typeface="Helvetica Neue"/>
              </a:rPr>
              <a:t>per year for physicians and 1 per year for patients?</a:t>
            </a:r>
            <a:endParaRPr>
              <a:latin typeface="Helvetica Neue"/>
              <a:ea typeface="Helvetica Neue"/>
              <a:cs typeface="Helvetica Neue"/>
              <a:sym typeface="Helvetica Neue"/>
            </a:endParaRPr>
          </a:p>
        </p:txBody>
      </p:sp>
      <p:sp>
        <p:nvSpPr>
          <p:cNvPr id="551" name="Google Shape;551;p55"/>
          <p:cNvSpPr/>
          <p:nvPr/>
        </p:nvSpPr>
        <p:spPr>
          <a:xfrm>
            <a:off x="6624575"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52" name="Google Shape;552;p55"/>
          <p:cNvSpPr txBox="1"/>
          <p:nvPr/>
        </p:nvSpPr>
        <p:spPr>
          <a:xfrm>
            <a:off x="5036325"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53" name="Google Shape;553;p55"/>
          <p:cNvSpPr/>
          <p:nvPr/>
        </p:nvSpPr>
        <p:spPr>
          <a:xfrm>
            <a:off x="5609150"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54" name="Google Shape;554;p55"/>
          <p:cNvSpPr txBox="1"/>
          <p:nvPr/>
        </p:nvSpPr>
        <p:spPr>
          <a:xfrm>
            <a:off x="6105300"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Advocacy</a:t>
            </a:r>
            <a:endParaRPr sz="1800">
              <a:solidFill>
                <a:srgbClr val="1155CC"/>
              </a:solidFill>
              <a:highlight>
                <a:schemeClr val="lt2"/>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7"/>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fontScale="90000"/>
          </a:bodyPr>
          <a:lstStyle/>
          <a:p>
            <a:r>
              <a:rPr lang="de" sz="1750" dirty="0">
                <a:solidFill>
                  <a:srgbClr val="1155CC"/>
                </a:solidFill>
                <a:latin typeface="Helvetica Neue"/>
                <a:ea typeface="Helvetica Neue"/>
                <a:cs typeface="Helvetica Neue"/>
                <a:sym typeface="Helvetica Neue"/>
              </a:rPr>
              <a:t>31.Increase awareness of </a:t>
            </a:r>
            <a:r>
              <a:rPr lang="de" sz="1750" dirty="0" err="1">
                <a:solidFill>
                  <a:srgbClr val="1155CC"/>
                </a:solidFill>
                <a:ea typeface="Helvetica Neue"/>
                <a:sym typeface="Helvetica Neue"/>
              </a:rPr>
              <a:t>allergic</a:t>
            </a:r>
            <a:r>
              <a:rPr lang="de" sz="1750" dirty="0">
                <a:solidFill>
                  <a:srgbClr val="1155CC"/>
                </a:solidFill>
                <a:ea typeface="Helvetica Neue"/>
                <a:sym typeface="Helvetica Neue"/>
              </a:rPr>
              <a:t> </a:t>
            </a:r>
            <a:r>
              <a:rPr lang="de" sz="1750" dirty="0" err="1">
                <a:solidFill>
                  <a:srgbClr val="1155CC"/>
                </a:solidFill>
                <a:ea typeface="Helvetica Neue"/>
                <a:sym typeface="Helvetica Neue"/>
              </a:rPr>
              <a:t>rhinitis</a:t>
            </a:r>
            <a:r>
              <a:rPr lang="de" sz="1750" dirty="0">
                <a:solidFill>
                  <a:srgbClr val="1155CC"/>
                </a:solidFill>
                <a:ea typeface="Helvetica Neue"/>
                <a:sym typeface="Helvetica Neue"/>
              </a:rPr>
              <a:t> and </a:t>
            </a:r>
            <a:r>
              <a:rPr lang="de" sz="1750" dirty="0" err="1">
                <a:solidFill>
                  <a:srgbClr val="1155CC"/>
                </a:solidFill>
                <a:ea typeface="Helvetica Neue"/>
                <a:sym typeface="Helvetica Neue"/>
              </a:rPr>
              <a:t>asthma</a:t>
            </a:r>
            <a:r>
              <a:rPr lang="de" sz="1750" dirty="0">
                <a:solidFill>
                  <a:srgbClr val="1155CC"/>
                </a:solidFill>
                <a:ea typeface="Helvetica Neue"/>
                <a:sym typeface="Helvetica Neue"/>
              </a:rPr>
              <a:t>. </a:t>
            </a:r>
            <a:endParaRPr lang="en-US" sz="1750" dirty="0">
              <a:solidFill>
                <a:srgbClr val="1155CC"/>
              </a:solidFill>
              <a:latin typeface="Helvetica Neue"/>
              <a:ea typeface="Helvetica Neue"/>
              <a:cs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65" name="Google Shape;565;p57"/>
          <p:cNvSpPr txBox="1">
            <a:spLocks noGrp="1"/>
          </p:cNvSpPr>
          <p:nvPr>
            <p:ph type="body" idx="1"/>
          </p:nvPr>
        </p:nvSpPr>
        <p:spPr>
          <a:xfrm>
            <a:off x="547200" y="812575"/>
            <a:ext cx="7209600" cy="519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Center </a:t>
            </a:r>
            <a:r>
              <a:rPr lang="en-US" sz="800">
                <a:solidFill>
                  <a:schemeClr val="dk1"/>
                </a:solidFill>
                <a:latin typeface="Helvetica Neue"/>
                <a:ea typeface="Helvetica Neue"/>
                <a:cs typeface="Helvetica Neue"/>
                <a:sym typeface="Helvetica Neue"/>
              </a:rPr>
              <a:t>needs to increase awareness and knowledge of allergic rhinitis and asthma</a:t>
            </a:r>
            <a:r>
              <a:rPr lang="de" sz="1000">
                <a:solidFill>
                  <a:schemeClr val="dk1"/>
                </a:solidFill>
                <a:latin typeface="Helvetica Neue"/>
                <a:ea typeface="Helvetica Neue"/>
                <a:cs typeface="Helvetica Neue"/>
                <a:sym typeface="Helvetica Neue"/>
              </a:rPr>
              <a:t>.</a:t>
            </a:r>
            <a:endParaRPr sz="1000">
              <a:latin typeface="Helvetica Neue"/>
              <a:ea typeface="Helvetica Neue"/>
              <a:cs typeface="Helvetica Neue"/>
              <a:sym typeface="Helvetica Neue"/>
            </a:endParaRPr>
          </a:p>
        </p:txBody>
      </p:sp>
      <p:sp>
        <p:nvSpPr>
          <p:cNvPr id="566" name="Google Shape;566;p57"/>
          <p:cNvSpPr txBox="1"/>
          <p:nvPr/>
        </p:nvSpPr>
        <p:spPr>
          <a:xfrm>
            <a:off x="680550" y="4414625"/>
            <a:ext cx="385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photos from patient support activities like patient education seminars etc.</a:t>
            </a:r>
            <a:endParaRPr sz="1000">
              <a:latin typeface="Helvetica Neue"/>
              <a:ea typeface="Helvetica Neue"/>
              <a:cs typeface="Helvetica Neue"/>
              <a:sym typeface="Helvetica Neue"/>
            </a:endParaRPr>
          </a:p>
        </p:txBody>
      </p:sp>
      <p:sp>
        <p:nvSpPr>
          <p:cNvPr id="567" name="Google Shape;567;p57"/>
          <p:cNvSpPr txBox="1"/>
          <p:nvPr/>
        </p:nvSpPr>
        <p:spPr>
          <a:xfrm>
            <a:off x="622050" y="1408050"/>
            <a:ext cx="41211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1 advocacy /awareness activity on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 sz="1000">
                <a:solidFill>
                  <a:schemeClr val="dk1"/>
                </a:solidFill>
                <a:latin typeface="Helvetica Neue"/>
                <a:ea typeface="Helvetica Neue"/>
                <a:cs typeface="Helvetica Neue"/>
                <a:sym typeface="Helvetica Neue"/>
              </a:rPr>
              <a:t> per year?</a:t>
            </a:r>
            <a:endParaRPr>
              <a:latin typeface="Helvetica Neue"/>
              <a:ea typeface="Helvetica Neue"/>
              <a:cs typeface="Helvetica Neue"/>
              <a:sym typeface="Helvetica Neue"/>
            </a:endParaRPr>
          </a:p>
        </p:txBody>
      </p:sp>
      <p:sp>
        <p:nvSpPr>
          <p:cNvPr id="568" name="Google Shape;568;p57"/>
          <p:cNvSpPr/>
          <p:nvPr/>
        </p:nvSpPr>
        <p:spPr>
          <a:xfrm>
            <a:off x="69841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69" name="Google Shape;569;p57"/>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70" name="Google Shape;570;p57"/>
          <p:cNvSpPr/>
          <p:nvPr/>
        </p:nvSpPr>
        <p:spPr>
          <a:xfrm>
            <a:off x="59687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71" name="Google Shape;571;p57"/>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572" name="Google Shape;572;p5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9"/>
          <p:cNvSpPr txBox="1">
            <a:spLocks noGrp="1"/>
          </p:cNvSpPr>
          <p:nvPr>
            <p:ph type="title"/>
          </p:nvPr>
        </p:nvSpPr>
        <p:spPr>
          <a:xfrm>
            <a:off x="311700" y="445025"/>
            <a:ext cx="8520600" cy="51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32. Interaction with and support of patient organization(s)</a:t>
            </a:r>
            <a:endParaRPr sz="1600">
              <a:solidFill>
                <a:srgbClr val="1155CC"/>
              </a:solidFill>
              <a:latin typeface="Helvetica Neue"/>
              <a:ea typeface="Helvetica Neue"/>
              <a:cs typeface="Helvetica Neue"/>
              <a:sym typeface="Helvetica Neue"/>
            </a:endParaRPr>
          </a:p>
        </p:txBody>
      </p:sp>
      <p:sp>
        <p:nvSpPr>
          <p:cNvPr id="584" name="Google Shape;584;p59"/>
          <p:cNvSpPr txBox="1">
            <a:spLocks noGrp="1"/>
          </p:cNvSpPr>
          <p:nvPr>
            <p:ph type="body" idx="1"/>
          </p:nvPr>
        </p:nvSpPr>
        <p:spPr>
          <a:xfrm>
            <a:off x="658475" y="811925"/>
            <a:ext cx="7083300" cy="403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Patient organizations can help to improve the management of </a:t>
            </a:r>
            <a:r>
              <a:rPr lang="de-DE" sz="800" err="1">
                <a:solidFill>
                  <a:schemeClr val="dk1"/>
                </a:solidFill>
                <a:latin typeface="Helvetica Neue"/>
                <a:ea typeface="Helvetica Neue"/>
                <a:cs typeface="Helvetica Neue"/>
                <a:sym typeface="Helvetica Neue"/>
              </a:rPr>
              <a:t>allergic</a:t>
            </a:r>
            <a:r>
              <a:rPr lang="de-DE" sz="800">
                <a:solidFill>
                  <a:schemeClr val="dk1"/>
                </a:solidFill>
                <a:latin typeface="Helvetica Neue"/>
                <a:ea typeface="Helvetica Neue"/>
                <a:cs typeface="Helvetica Neue"/>
                <a:sym typeface="Helvetica Neue"/>
              </a:rPr>
              <a:t> </a:t>
            </a:r>
            <a:r>
              <a:rPr lang="de-DE" sz="800" err="1">
                <a:solidFill>
                  <a:schemeClr val="dk1"/>
                </a:solidFill>
                <a:latin typeface="Helvetica Neue"/>
                <a:ea typeface="Helvetica Neue"/>
                <a:cs typeface="Helvetica Neue"/>
                <a:sym typeface="Helvetica Neue"/>
              </a:rPr>
              <a:t>rhinitis</a:t>
            </a:r>
            <a:r>
              <a:rPr lang="de-DE" sz="800">
                <a:solidFill>
                  <a:schemeClr val="dk1"/>
                </a:solidFill>
                <a:latin typeface="Helvetica Neue"/>
                <a:ea typeface="Helvetica Neue"/>
                <a:cs typeface="Helvetica Neue"/>
                <a:sym typeface="Helvetica Neue"/>
              </a:rPr>
              <a:t> and </a:t>
            </a:r>
            <a:r>
              <a:rPr lang="de-DE" sz="800" err="1">
                <a:solidFill>
                  <a:schemeClr val="dk1"/>
                </a:solidFill>
                <a:latin typeface="Helvetica Neue"/>
                <a:ea typeface="Helvetica Neue"/>
                <a:cs typeface="Helvetica Neue"/>
                <a:sym typeface="Helvetica Neue"/>
              </a:rPr>
              <a:t>asthma</a:t>
            </a:r>
            <a:r>
              <a:rPr lang="de" sz="800">
                <a:solidFill>
                  <a:schemeClr val="dk1"/>
                </a:solidFill>
                <a:latin typeface="Helvetica Neue"/>
                <a:ea typeface="Helvetica Neue"/>
                <a:cs typeface="Helvetica Neue"/>
                <a:sym typeface="Helvetica Neue"/>
              </a:rPr>
              <a:t> and </a:t>
            </a:r>
            <a:r>
              <a:rPr lang="de-DE" sz="800" err="1">
                <a:solidFill>
                  <a:schemeClr val="dk1"/>
                </a:solidFill>
                <a:latin typeface="Helvetica Neue"/>
                <a:ea typeface="Helvetica Neue"/>
                <a:cs typeface="Helvetica Neue"/>
                <a:sym typeface="Helvetica Neue"/>
              </a:rPr>
              <a:t>allergic</a:t>
            </a:r>
            <a:r>
              <a:rPr lang="de-DE" sz="800">
                <a:solidFill>
                  <a:schemeClr val="dk1"/>
                </a:solidFill>
                <a:latin typeface="Helvetica Neue"/>
                <a:ea typeface="Helvetica Neue"/>
                <a:cs typeface="Helvetica Neue"/>
                <a:sym typeface="Helvetica Neue"/>
              </a:rPr>
              <a:t> </a:t>
            </a:r>
            <a:r>
              <a:rPr lang="de-DE" sz="800" err="1">
                <a:solidFill>
                  <a:schemeClr val="dk1"/>
                </a:solidFill>
                <a:latin typeface="Helvetica Neue"/>
                <a:ea typeface="Helvetica Neue"/>
                <a:cs typeface="Helvetica Neue"/>
                <a:sym typeface="Helvetica Neue"/>
              </a:rPr>
              <a:t>rhinitis</a:t>
            </a:r>
            <a:r>
              <a:rPr lang="de-DE" sz="800">
                <a:solidFill>
                  <a:schemeClr val="dk1"/>
                </a:solidFill>
                <a:latin typeface="Helvetica Neue"/>
                <a:ea typeface="Helvetica Neue"/>
                <a:cs typeface="Helvetica Neue"/>
                <a:sym typeface="Helvetica Neue"/>
              </a:rPr>
              <a:t> and </a:t>
            </a:r>
            <a:r>
              <a:rPr lang="de-DE" sz="800" err="1">
                <a:solidFill>
                  <a:schemeClr val="dk1"/>
                </a:solidFill>
                <a:latin typeface="Helvetica Neue"/>
                <a:ea typeface="Helvetica Neue"/>
                <a:cs typeface="Helvetica Neue"/>
                <a:sym typeface="Helvetica Neue"/>
              </a:rPr>
              <a:t>asthma</a:t>
            </a:r>
            <a:r>
              <a:rPr lang="de" sz="800">
                <a:solidFill>
                  <a:schemeClr val="dk1"/>
                </a:solidFill>
                <a:latin typeface="Helvetica Neue"/>
                <a:ea typeface="Helvetica Neue"/>
                <a:cs typeface="Helvetica Neue"/>
                <a:sym typeface="Helvetica Neue"/>
              </a:rPr>
              <a:t> patients.</a:t>
            </a:r>
            <a:endParaRPr sz="800">
              <a:latin typeface="Helvetica Neue"/>
              <a:ea typeface="Helvetica Neue"/>
              <a:cs typeface="Helvetica Neue"/>
              <a:sym typeface="Helvetica Neue"/>
            </a:endParaRPr>
          </a:p>
        </p:txBody>
      </p:sp>
      <p:sp>
        <p:nvSpPr>
          <p:cNvPr id="585" name="Google Shape;585;p59"/>
          <p:cNvSpPr txBox="1"/>
          <p:nvPr/>
        </p:nvSpPr>
        <p:spPr>
          <a:xfrm>
            <a:off x="815650" y="2800350"/>
            <a:ext cx="4262100" cy="1539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 and/or link for patient organization:</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86" name="Google Shape;586;p59"/>
          <p:cNvSpPr txBox="1"/>
          <p:nvPr/>
        </p:nvSpPr>
        <p:spPr>
          <a:xfrm>
            <a:off x="719550" y="1387450"/>
            <a:ext cx="4358100" cy="146960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Is there evidence of interaction with </a:t>
            </a:r>
            <a:r>
              <a:rPr lang="de-DE" sz="1000" err="1">
                <a:latin typeface="Helvetica Neue"/>
                <a:ea typeface="Helvetica Neue"/>
                <a:cs typeface="Helvetica Neue"/>
                <a:sym typeface="Helvetica Neue"/>
              </a:rPr>
              <a:t>allergic</a:t>
            </a:r>
            <a:r>
              <a:rPr lang="de-DE" sz="1000">
                <a:latin typeface="Helvetica Neue"/>
                <a:ea typeface="Helvetica Neue"/>
                <a:cs typeface="Helvetica Neue"/>
                <a:sym typeface="Helvetica Neue"/>
              </a:rPr>
              <a:t> </a:t>
            </a:r>
            <a:r>
              <a:rPr lang="de-DE" sz="1000" err="1">
                <a:latin typeface="Helvetica Neue"/>
                <a:ea typeface="Helvetica Neue"/>
                <a:cs typeface="Helvetica Neue"/>
                <a:sym typeface="Helvetica Neue"/>
              </a:rPr>
              <a:t>rhinitis</a:t>
            </a:r>
            <a:r>
              <a:rPr lang="de-DE" sz="1000">
                <a:latin typeface="Helvetica Neue"/>
                <a:ea typeface="Helvetica Neue"/>
                <a:cs typeface="Helvetica Neue"/>
                <a:sym typeface="Helvetica Neue"/>
              </a:rPr>
              <a:t> and </a:t>
            </a:r>
            <a:r>
              <a:rPr lang="de-DE" sz="1000" err="1">
                <a:latin typeface="Helvetica Neue"/>
                <a:ea typeface="Helvetica Neue"/>
                <a:cs typeface="Helvetica Neue"/>
                <a:sym typeface="Helvetica Neue"/>
              </a:rPr>
              <a:t>asthma</a:t>
            </a:r>
            <a:r>
              <a:rPr lang="de" sz="1000">
                <a:latin typeface="Helvetica Neue"/>
                <a:ea typeface="Helvetica Neue"/>
                <a:cs typeface="Helvetica Neue"/>
                <a:sym typeface="Helvetica Neue"/>
              </a:rPr>
              <a:t> patient organization?</a:t>
            </a:r>
            <a:endParaRPr sz="1000">
              <a:latin typeface="Helvetica Neue"/>
              <a:ea typeface="Helvetica Neue"/>
              <a:cs typeface="Helvetica Neue"/>
              <a:sym typeface="Helvetica Neue"/>
            </a:endParaRPr>
          </a:p>
          <a:p>
            <a:pPr marL="0" lvl="0" indent="0" algn="l" rtl="0">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a patient organization in your country?</a:t>
            </a:r>
            <a:endParaRPr sz="600">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87" name="Google Shape;587;p59"/>
          <p:cNvSpPr/>
          <p:nvPr/>
        </p:nvSpPr>
        <p:spPr>
          <a:xfrm>
            <a:off x="6984175"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88" name="Google Shape;588;p59"/>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89" name="Google Shape;589;p59"/>
          <p:cNvSpPr/>
          <p:nvPr/>
        </p:nvSpPr>
        <p:spPr>
          <a:xfrm>
            <a:off x="5968750"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0" name="Google Shape;590;p59"/>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91" name="Google Shape;591;p59"/>
          <p:cNvSpPr/>
          <p:nvPr/>
        </p:nvSpPr>
        <p:spPr>
          <a:xfrm>
            <a:off x="6984175"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2" name="Google Shape;592;p59"/>
          <p:cNvSpPr txBox="1"/>
          <p:nvPr/>
        </p:nvSpPr>
        <p:spPr>
          <a:xfrm>
            <a:off x="5395925"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93" name="Google Shape;593;p59"/>
          <p:cNvSpPr/>
          <p:nvPr/>
        </p:nvSpPr>
        <p:spPr>
          <a:xfrm>
            <a:off x="5968750"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4" name="Google Shape;594;p59"/>
          <p:cNvSpPr txBox="1"/>
          <p:nvPr/>
        </p:nvSpPr>
        <p:spPr>
          <a:xfrm>
            <a:off x="6464900"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a:solidFill>
                  <a:srgbClr val="1155CC"/>
                </a:solidFill>
                <a:latin typeface="Helvetica Neue"/>
                <a:ea typeface="Helvetica Neue"/>
                <a:cs typeface="Helvetica Neue"/>
                <a:sym typeface="Helvetica Neue"/>
              </a:rPr>
              <a:t>If you do not meet one or more of the 32 criteria please let us know why.</a:t>
            </a:r>
            <a:endParaRPr sz="1600">
              <a:solidFill>
                <a:srgbClr val="1155CC"/>
              </a:solidFill>
              <a:latin typeface="Helvetica Neue"/>
              <a:ea typeface="Helvetica Neue"/>
              <a:cs typeface="Helvetica Neue"/>
              <a:sym typeface="Helvetica Neue"/>
            </a:endParaRPr>
          </a:p>
        </p:txBody>
      </p:sp>
      <p:graphicFrame>
        <p:nvGraphicFramePr>
          <p:cNvPr id="600" name="Google Shape;600;p60"/>
          <p:cNvGraphicFramePr/>
          <p:nvPr/>
        </p:nvGraphicFramePr>
        <p:xfrm>
          <a:off x="311700" y="1128300"/>
          <a:ext cx="7665750" cy="2819300"/>
        </p:xfrm>
        <a:graphic>
          <a:graphicData uri="http://schemas.openxmlformats.org/drawingml/2006/table">
            <a:tbl>
              <a:tblPr>
                <a:noFill/>
                <a:tableStyleId>{F50D1D8A-4896-4D42-BC95-2E5DB4B98F3A}</a:tableStyleId>
              </a:tblPr>
              <a:tblGrid>
                <a:gridCol w="1953325">
                  <a:extLst>
                    <a:ext uri="{9D8B030D-6E8A-4147-A177-3AD203B41FA5}">
                      <a16:colId xmlns:a16="http://schemas.microsoft.com/office/drawing/2014/main" val="20000"/>
                    </a:ext>
                  </a:extLst>
                </a:gridCol>
                <a:gridCol w="5712425">
                  <a:extLst>
                    <a:ext uri="{9D8B030D-6E8A-4147-A177-3AD203B41FA5}">
                      <a16:colId xmlns:a16="http://schemas.microsoft.com/office/drawing/2014/main" val="20001"/>
                    </a:ext>
                  </a:extLst>
                </a:gridCol>
              </a:tblGrid>
              <a:tr h="381000">
                <a:tc gridSpan="2">
                  <a:txBody>
                    <a:bodyPr/>
                    <a:lstStyle/>
                    <a:p>
                      <a:pPr marL="0" lvl="0" indent="0" algn="l" rtl="0">
                        <a:lnSpc>
                          <a:spcPct val="115000"/>
                        </a:lnSpc>
                        <a:spcBef>
                          <a:spcPts val="1200"/>
                        </a:spcBef>
                        <a:spcAft>
                          <a:spcPts val="1200"/>
                        </a:spcAft>
                        <a:buNone/>
                      </a:pPr>
                      <a:r>
                        <a:rPr lang="de" sz="1000">
                          <a:solidFill>
                            <a:srgbClr val="1155CC"/>
                          </a:solidFill>
                          <a:latin typeface="Helvetica Neue"/>
                          <a:ea typeface="Helvetica Neue"/>
                          <a:cs typeface="Helvetica Neue"/>
                          <a:sym typeface="Helvetica Neue"/>
                        </a:rPr>
                        <a:t>                                                      Please provide an explanation or reasons.</a:t>
                      </a:r>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8">
          <a:extLst>
            <a:ext uri="{FF2B5EF4-FFF2-40B4-BE49-F238E27FC236}">
              <a16:creationId xmlns:a16="http://schemas.microsoft.com/office/drawing/2014/main" id="{A0035FBD-DA05-57F4-777C-707009F102F2}"/>
            </a:ext>
          </a:extLst>
        </p:cNvPr>
        <p:cNvGrpSpPr/>
        <p:nvPr/>
      </p:nvGrpSpPr>
      <p:grpSpPr>
        <a:xfrm>
          <a:off x="0" y="0"/>
          <a:ext cx="0" cy="0"/>
          <a:chOff x="0" y="0"/>
          <a:chExt cx="0" cy="0"/>
        </a:xfrm>
      </p:grpSpPr>
      <p:sp>
        <p:nvSpPr>
          <p:cNvPr id="599" name="Google Shape;599;p60">
            <a:extLst>
              <a:ext uri="{FF2B5EF4-FFF2-40B4-BE49-F238E27FC236}">
                <a16:creationId xmlns:a16="http://schemas.microsoft.com/office/drawing/2014/main" id="{0140C9B3-30A7-F5BF-5955-7487A38B23E0}"/>
              </a:ext>
            </a:extLst>
          </p:cNvPr>
          <p:cNvSpPr txBox="1">
            <a:spLocks noGrp="1"/>
          </p:cNvSpPr>
          <p:nvPr>
            <p:ph type="title"/>
          </p:nvPr>
        </p:nvSpPr>
        <p:spPr>
          <a:xfrm>
            <a:off x="311700" y="570540"/>
            <a:ext cx="8520600" cy="757760"/>
          </a:xfrm>
          <a:prstGeom prst="rect">
            <a:avLst/>
          </a:prstGeom>
        </p:spPr>
        <p:txBody>
          <a:bodyPr spcFirstLastPara="1" wrap="square" lIns="91425" tIns="91425" rIns="91425" bIns="91425" anchor="t" anchorCtr="0">
            <a:normAutofit fontScale="90000"/>
          </a:bodyPr>
          <a:lstStyle/>
          <a:p>
            <a:pPr>
              <a:lnSpc>
                <a:spcPct val="115000"/>
              </a:lnSpc>
              <a:spcBef>
                <a:spcPts val="1200"/>
              </a:spcBef>
              <a:spcAft>
                <a:spcPts val="1200"/>
              </a:spcAft>
              <a:buSzPts val="1100"/>
            </a:pPr>
            <a:r>
              <a:rPr lang="de" sz="1600">
                <a:solidFill>
                  <a:srgbClr val="1155CC"/>
                </a:solidFill>
                <a:latin typeface="Helvetica Neue"/>
                <a:ea typeface="Helvetica Neue"/>
                <a:cs typeface="Helvetica Neue"/>
                <a:sym typeface="Helvetica Neue"/>
              </a:rPr>
              <a:t>Consent Photo and</a:t>
            </a:r>
            <a:br>
              <a:rPr lang="de" sz="1600">
                <a:solidFill>
                  <a:srgbClr val="1155CC"/>
                </a:solidFill>
                <a:latin typeface="Helvetica Neue"/>
                <a:ea typeface="Helvetica Neue"/>
                <a:cs typeface="Helvetica Neue"/>
                <a:sym typeface="Helvetica Neue"/>
              </a:rPr>
            </a:br>
            <a:r>
              <a:rPr lang="en-US" sz="1600">
                <a:solidFill>
                  <a:srgbClr val="1155CC"/>
                </a:solidFill>
                <a:latin typeface="Helvetica Neue"/>
              </a:rPr>
              <a:t>for Inclusion of Email Addresses in the Global Allergy and Asthma Excellence Network Mailing List</a:t>
            </a:r>
            <a:endParaRPr sz="1600">
              <a:solidFill>
                <a:srgbClr val="1155CC"/>
              </a:solidFill>
              <a:latin typeface="Helvetica Neue"/>
              <a:sym typeface="Helvetica Neue"/>
            </a:endParaRPr>
          </a:p>
        </p:txBody>
      </p:sp>
      <p:pic>
        <p:nvPicPr>
          <p:cNvPr id="2" name="Image 1">
            <a:extLst>
              <a:ext uri="{FF2B5EF4-FFF2-40B4-BE49-F238E27FC236}">
                <a16:creationId xmlns:a16="http://schemas.microsoft.com/office/drawing/2014/main" id="{C2FAFD77-686D-8E7B-852C-0AEC745E76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pic>
        <p:nvPicPr>
          <p:cNvPr id="4" name="Image 3">
            <a:extLst>
              <a:ext uri="{FF2B5EF4-FFF2-40B4-BE49-F238E27FC236}">
                <a16:creationId xmlns:a16="http://schemas.microsoft.com/office/drawing/2014/main" id="{1D63BB2F-F09C-E7AA-7DA0-4A20FDDA7E78}"/>
              </a:ext>
            </a:extLst>
          </p:cNvPr>
          <p:cNvPicPr>
            <a:picLocks noChangeAspect="1"/>
          </p:cNvPicPr>
          <p:nvPr/>
        </p:nvPicPr>
        <p:blipFill>
          <a:blip r:embed="rId4"/>
          <a:srcRect/>
          <a:stretch/>
        </p:blipFill>
        <p:spPr bwMode="auto">
          <a:xfrm>
            <a:off x="7392171" y="133385"/>
            <a:ext cx="1336193" cy="625338"/>
          </a:xfrm>
          <a:prstGeom prst="rect">
            <a:avLst/>
          </a:prstGeom>
          <a:noFill/>
          <a:ln>
            <a:noFill/>
          </a:ln>
        </p:spPr>
      </p:pic>
      <p:sp>
        <p:nvSpPr>
          <p:cNvPr id="6" name="ZoneTexte 5">
            <a:extLst>
              <a:ext uri="{FF2B5EF4-FFF2-40B4-BE49-F238E27FC236}">
                <a16:creationId xmlns:a16="http://schemas.microsoft.com/office/drawing/2014/main" id="{412DC72F-81CC-CD52-4738-BAB9BD95DE25}"/>
              </a:ext>
            </a:extLst>
          </p:cNvPr>
          <p:cNvSpPr txBox="1"/>
          <p:nvPr/>
        </p:nvSpPr>
        <p:spPr>
          <a:xfrm>
            <a:off x="311700" y="1310070"/>
            <a:ext cx="7798259" cy="3400611"/>
          </a:xfrm>
          <a:prstGeom prst="rect">
            <a:avLst/>
          </a:prstGeom>
          <a:noFill/>
        </p:spPr>
        <p:txBody>
          <a:bodyPr wrap="square">
            <a:spAutoFit/>
          </a:bodyPr>
          <a:lstStyle/>
          <a:p>
            <a:pPr>
              <a:lnSpc>
                <a:spcPct val="200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_____________________________, grant permission to the </a:t>
            </a:r>
            <a:r>
              <a:rPr lang="en-US" sz="1100" err="1">
                <a:effectLst/>
                <a:latin typeface="Calibri" panose="020F0502020204030204" pitchFamily="34" charset="0"/>
                <a:ea typeface="Calibri" panose="020F0502020204030204" pitchFamily="34" charset="0"/>
                <a:cs typeface="Times New Roman" panose="02020603050405020304" pitchFamily="18" charset="0"/>
              </a:rPr>
              <a:t>AirwaysCARE</a:t>
            </a:r>
            <a:r>
              <a:rPr lang="en-US" sz="1100">
                <a:effectLst/>
                <a:latin typeface="Calibri" panose="020F0502020204030204" pitchFamily="34" charset="0"/>
                <a:ea typeface="Calibri" panose="020F0502020204030204" pitchFamily="34" charset="0"/>
                <a:cs typeface="Times New Roman" panose="02020603050405020304" pitchFamily="18" charset="0"/>
              </a:rPr>
              <a:t> office to use the electronic media image taken during all audits and re-audits of the center __________________________________________________________ on the following websites: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https://global-allergy.network/cores/AirwaysCARE/</a:t>
            </a:r>
            <a:b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b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Social Media Ga²lenetwork </a:t>
            </a:r>
            <a:r>
              <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communication material.</a:t>
            </a:r>
          </a:p>
          <a:p>
            <a:pP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I understand that I may revoke this authorization at any time by notifying the </a:t>
            </a:r>
            <a:r>
              <a:rPr lang="en-US" sz="1100" err="1">
                <a:effectLst/>
                <a:latin typeface="Calibri" panose="020F0502020204030204" pitchFamily="34" charset="0"/>
                <a:ea typeface="Calibri" panose="020F0502020204030204" pitchFamily="34" charset="0"/>
                <a:cs typeface="Times New Roman" panose="02020603050405020304" pitchFamily="18" charset="0"/>
              </a:rPr>
              <a:t>AirwaysCARE</a:t>
            </a:r>
            <a:r>
              <a:rPr lang="en-US" sz="1100">
                <a:effectLst/>
                <a:latin typeface="Calibri" panose="020F0502020204030204" pitchFamily="34" charset="0"/>
                <a:ea typeface="Calibri" panose="020F0502020204030204" pitchFamily="34" charset="0"/>
                <a:cs typeface="Times New Roman" panose="02020603050405020304" pitchFamily="18" charset="0"/>
              </a:rPr>
              <a:t> office in writing. The revocation will not affect any actions taken before the receipt of this written notification. Images will be stored in a secure location and only authorized staff will have access to them. They will be kept as long as they are relevant and after that time destroyed or archived.</a:t>
            </a:r>
            <a:endParaRPr lang="en-US" sz="1100">
              <a:latin typeface="Calibri" panose="020F0502020204030204" pitchFamily="34" charset="0"/>
              <a:ea typeface="Calibri" panose="020F0502020204030204" pitchFamily="34" charset="0"/>
              <a:cs typeface="Times New Roman" panose="02020603050405020304" pitchFamily="18" charset="0"/>
            </a:endParaRPr>
          </a:p>
          <a:p>
            <a:r>
              <a:rPr lang="en-US" sz="1100">
                <a:latin typeface="Calibri" panose="020F0502020204030204" pitchFamily="34" charset="0"/>
                <a:ea typeface="Calibri" panose="020F0502020204030204" pitchFamily="34" charset="0"/>
                <a:cs typeface="Calibri" panose="020F0502020204030204" pitchFamily="34" charset="0"/>
              </a:rPr>
              <a:t>I hereby give my consent for the email addresses of the Head and Deputy(s), as provided in the presentation, to be included in the Global Allergy and Asthma Excellence Network mailing list. I understand that these email addresses will be used for communication, updates, and information sharing related to the network’s activities.</a:t>
            </a:r>
            <a:br>
              <a:rPr lang="en-US" sz="1100">
                <a:latin typeface="Calibri" panose="020F0502020204030204" pitchFamily="34" charset="0"/>
                <a:ea typeface="Calibri" panose="020F0502020204030204" pitchFamily="34" charset="0"/>
                <a:cs typeface="Calibri" panose="020F0502020204030204" pitchFamily="34" charset="0"/>
              </a:rPr>
            </a:br>
            <a:r>
              <a:rPr lang="en-US" sz="1100">
                <a:latin typeface="Calibri" panose="020F0502020204030204" pitchFamily="34" charset="0"/>
                <a:ea typeface="Calibri" panose="020F0502020204030204" pitchFamily="34" charset="0"/>
                <a:cs typeface="Calibri" panose="020F0502020204030204" pitchFamily="34" charset="0"/>
                <a:hlinkClick r:id="rId7"/>
              </a:rPr>
              <a:t>Subscribe Newsletter - Global Allergy and Asthma Excellence Network</a:t>
            </a:r>
            <a:endParaRPr lang="en-US" sz="110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de-DE"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 </a:t>
            </a:r>
            <a:endParaRPr lang="de-DE"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err="1">
                <a:effectLst/>
                <a:latin typeface="Calibri" panose="020F0502020204030204" pitchFamily="34" charset="0"/>
                <a:ea typeface="Calibri" panose="020F0502020204030204" pitchFamily="34" charset="0"/>
                <a:cs typeface="Times New Roman" panose="02020603050405020304" pitchFamily="18" charset="0"/>
              </a:rPr>
              <a:t>Signature</a:t>
            </a:r>
            <a:r>
              <a:rPr lang="de-DE" sz="1100">
                <a:effectLst/>
                <a:latin typeface="Calibri" panose="020F0502020204030204" pitchFamily="34" charset="0"/>
                <a:ea typeface="Calibri" panose="020F0502020204030204" pitchFamily="34" charset="0"/>
                <a:cs typeface="Times New Roman" panose="02020603050405020304" pitchFamily="18" charset="0"/>
              </a:rPr>
              <a:t> _________________________________________ Date _____________________</a:t>
            </a:r>
          </a:p>
        </p:txBody>
      </p:sp>
    </p:spTree>
    <p:extLst>
      <p:ext uri="{BB962C8B-B14F-4D97-AF65-F5344CB8AC3E}">
        <p14:creationId xmlns:p14="http://schemas.microsoft.com/office/powerpoint/2010/main" val="1645802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a:solidFill>
                  <a:srgbClr val="1155CC"/>
                </a:solidFill>
                <a:latin typeface="Helvetica Neue"/>
                <a:ea typeface="Helvetica Neue"/>
                <a:cs typeface="Helvetica Neue"/>
                <a:sym typeface="Helvetica Neue"/>
              </a:rPr>
              <a:t>W</a:t>
            </a:r>
            <a:r>
              <a:rPr lang="de-DE" sz="1600">
                <a:solidFill>
                  <a:srgbClr val="1155CC"/>
                </a:solidFill>
                <a:latin typeface="Helvetica Neue"/>
                <a:ea typeface="Helvetica Neue"/>
                <a:cs typeface="Helvetica Neue"/>
                <a:sym typeface="Helvetica Neue"/>
              </a:rPr>
              <a:t>e</a:t>
            </a:r>
            <a:r>
              <a:rPr lang="de" sz="1600">
                <a:solidFill>
                  <a:srgbClr val="1155CC"/>
                </a:solidFill>
                <a:latin typeface="Helvetica Neue"/>
                <a:ea typeface="Helvetica Neue"/>
                <a:cs typeface="Helvetica Neue"/>
                <a:sym typeface="Helvetica Neue"/>
              </a:rPr>
              <a:t>bsite and Social Media Links of center</a:t>
            </a:r>
            <a:endParaRPr sz="1600">
              <a:solidFill>
                <a:srgbClr val="1155CC"/>
              </a:solidFill>
              <a:latin typeface="Helvetica Neue"/>
              <a:ea typeface="Helvetica Neue"/>
              <a:cs typeface="Helvetica Neue"/>
              <a:sym typeface="Helvetica Neue"/>
            </a:endParaRP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pic>
        <p:nvPicPr>
          <p:cNvPr id="4" name="Image 3">
            <a:extLst>
              <a:ext uri="{FF2B5EF4-FFF2-40B4-BE49-F238E27FC236}">
                <a16:creationId xmlns:a16="http://schemas.microsoft.com/office/drawing/2014/main" id="{617F9CFB-E1C1-D1D1-D535-E1BC655631FB}"/>
              </a:ext>
            </a:extLst>
          </p:cNvPr>
          <p:cNvPicPr>
            <a:picLocks noChangeAspect="1"/>
          </p:cNvPicPr>
          <p:nvPr/>
        </p:nvPicPr>
        <p:blipFill>
          <a:blip r:embed="rId4"/>
          <a:srcRect/>
          <a:stretch/>
        </p:blipFill>
        <p:spPr bwMode="auto">
          <a:xfrm>
            <a:off x="7474813" y="176547"/>
            <a:ext cx="1223720" cy="572700"/>
          </a:xfrm>
          <a:prstGeom prst="rect">
            <a:avLst/>
          </a:prstGeom>
          <a:noFill/>
          <a:ln>
            <a:noFill/>
          </a:ln>
        </p:spPr>
      </p:pic>
      <p:sp>
        <p:nvSpPr>
          <p:cNvPr id="6" name="ZoneTexte 5">
            <a:extLst>
              <a:ext uri="{FF2B5EF4-FFF2-40B4-BE49-F238E27FC236}">
                <a16:creationId xmlns:a16="http://schemas.microsoft.com/office/drawing/2014/main" id="{29D8BAE6-3622-7D9B-D6E7-4A810B17141D}"/>
              </a:ext>
            </a:extLst>
          </p:cNvPr>
          <p:cNvSpPr txBox="1"/>
          <p:nvPr/>
        </p:nvSpPr>
        <p:spPr>
          <a:xfrm>
            <a:off x="311700" y="1093911"/>
            <a:ext cx="7798259" cy="3136628"/>
          </a:xfrm>
          <a:prstGeom prst="rect">
            <a:avLst/>
          </a:prstGeom>
          <a:noFill/>
        </p:spPr>
        <p:txBody>
          <a:bodyPr wrap="square">
            <a:spAutoFit/>
          </a:bodyPr>
          <a:lstStyle/>
          <a:p>
            <a:pP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r>
              <a:rPr lang="en-US" sz="1100">
                <a:solidFill>
                  <a:schemeClr val="tx1"/>
                </a:solidFill>
                <a:latin typeface="Calibri" panose="020F0502020204030204" pitchFamily="34" charset="0"/>
                <a:ea typeface="Calibri" panose="020F0502020204030204" pitchFamily="34" charset="0"/>
                <a:cs typeface="Times New Roman" panose="02020603050405020304" pitchFamily="18" charset="0"/>
              </a:rPr>
              <a:t>We are allowed to use for the social media communication of </a:t>
            </a:r>
            <a:r>
              <a:rPr lang="en-US" sz="1100" err="1">
                <a:solidFill>
                  <a:schemeClr val="tx1"/>
                </a:solidFill>
                <a:latin typeface="Calibri" panose="020F0502020204030204" pitchFamily="34" charset="0"/>
                <a:ea typeface="Calibri" panose="020F0502020204030204" pitchFamily="34" charset="0"/>
                <a:cs typeface="Times New Roman" panose="02020603050405020304" pitchFamily="18" charset="0"/>
              </a:rPr>
              <a:t>AirwaysCARE</a:t>
            </a:r>
            <a:r>
              <a:rPr lang="en-US" sz="1100">
                <a:solidFill>
                  <a:schemeClr val="tx1"/>
                </a:solidFill>
                <a:latin typeface="Calibri" panose="020F0502020204030204" pitchFamily="34" charset="0"/>
                <a:ea typeface="Calibri" panose="020F0502020204030204" pitchFamily="34" charset="0"/>
                <a:cs typeface="Times New Roman" panose="02020603050405020304" pitchFamily="18" charset="0"/>
              </a:rPr>
              <a:t> the following links from the center/physicians:</a:t>
            </a:r>
            <a:br>
              <a:rPr lang="en-US" sz="110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1000" i="1">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Please enter the links we are allowed to use in the list.</a:t>
            </a:r>
          </a:p>
          <a:p>
            <a:pPr marL="114300" indent="0">
              <a:lnSpc>
                <a:spcPct val="150000"/>
              </a:lnSpc>
              <a:spcAft>
                <a:spcPts val="80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______________www._____________________________________________________________</a:t>
            </a:r>
          </a:p>
          <a:p>
            <a:pPr marL="114300" indent="0">
              <a:lnSpc>
                <a:spcPct val="150000"/>
              </a:lnSpc>
              <a:spcAft>
                <a:spcPts val="80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07000"/>
              </a:lnSpc>
              <a:spcAft>
                <a:spcPts val="800"/>
              </a:spcAft>
              <a:buNone/>
            </a:pP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F63AD0FE-194E-9A14-CDA9-748D31CD7575}"/>
              </a:ext>
            </a:extLst>
          </p:cNvPr>
          <p:cNvPicPr>
            <a:picLocks noChangeAspect="1"/>
          </p:cNvPicPr>
          <p:nvPr/>
        </p:nvPicPr>
        <p:blipFill>
          <a:blip r:embed="rId5"/>
          <a:stretch>
            <a:fillRect/>
          </a:stretch>
        </p:blipFill>
        <p:spPr>
          <a:xfrm>
            <a:off x="516747" y="2328259"/>
            <a:ext cx="769257" cy="195140"/>
          </a:xfrm>
          <a:prstGeom prst="rect">
            <a:avLst/>
          </a:prstGeom>
        </p:spPr>
      </p:pic>
      <p:pic>
        <p:nvPicPr>
          <p:cNvPr id="8" name="Image 7">
            <a:extLst>
              <a:ext uri="{FF2B5EF4-FFF2-40B4-BE49-F238E27FC236}">
                <a16:creationId xmlns:a16="http://schemas.microsoft.com/office/drawing/2014/main" id="{7489C56B-5BDF-EA3C-0938-D1541CD09C26}"/>
              </a:ext>
            </a:extLst>
          </p:cNvPr>
          <p:cNvPicPr>
            <a:picLocks noChangeAspect="1"/>
          </p:cNvPicPr>
          <p:nvPr/>
        </p:nvPicPr>
        <p:blipFill>
          <a:blip r:embed="rId6"/>
          <a:stretch>
            <a:fillRect/>
          </a:stretch>
        </p:blipFill>
        <p:spPr>
          <a:xfrm>
            <a:off x="489003" y="2625317"/>
            <a:ext cx="283027" cy="250565"/>
          </a:xfrm>
          <a:prstGeom prst="rect">
            <a:avLst/>
          </a:prstGeom>
        </p:spPr>
      </p:pic>
      <p:pic>
        <p:nvPicPr>
          <p:cNvPr id="10" name="Image 9">
            <a:extLst>
              <a:ext uri="{FF2B5EF4-FFF2-40B4-BE49-F238E27FC236}">
                <a16:creationId xmlns:a16="http://schemas.microsoft.com/office/drawing/2014/main" id="{302E4A9C-F87B-9EC5-EFB1-F7B5AF99A369}"/>
              </a:ext>
            </a:extLst>
          </p:cNvPr>
          <p:cNvPicPr>
            <a:picLocks noChangeAspect="1"/>
          </p:cNvPicPr>
          <p:nvPr/>
        </p:nvPicPr>
        <p:blipFill>
          <a:blip r:embed="rId7"/>
          <a:stretch>
            <a:fillRect/>
          </a:stretch>
        </p:blipFill>
        <p:spPr>
          <a:xfrm>
            <a:off x="510035" y="2974852"/>
            <a:ext cx="248990" cy="250566"/>
          </a:xfrm>
          <a:prstGeom prst="rect">
            <a:avLst/>
          </a:prstGeom>
        </p:spPr>
      </p:pic>
      <p:pic>
        <p:nvPicPr>
          <p:cNvPr id="14" name="Image 13">
            <a:extLst>
              <a:ext uri="{FF2B5EF4-FFF2-40B4-BE49-F238E27FC236}">
                <a16:creationId xmlns:a16="http://schemas.microsoft.com/office/drawing/2014/main" id="{ED40EA92-7582-15FA-2FA6-AEBCFCF566B4}"/>
              </a:ext>
            </a:extLst>
          </p:cNvPr>
          <p:cNvPicPr>
            <a:picLocks noChangeAspect="1"/>
          </p:cNvPicPr>
          <p:nvPr/>
        </p:nvPicPr>
        <p:blipFill>
          <a:blip r:embed="rId8"/>
          <a:stretch>
            <a:fillRect/>
          </a:stretch>
        </p:blipFill>
        <p:spPr>
          <a:xfrm>
            <a:off x="516747" y="1884596"/>
            <a:ext cx="283028" cy="277396"/>
          </a:xfrm>
          <a:prstGeom prst="rect">
            <a:avLst/>
          </a:prstGeom>
        </p:spPr>
      </p:pic>
      <p:pic>
        <p:nvPicPr>
          <p:cNvPr id="16" name="Image 15">
            <a:extLst>
              <a:ext uri="{FF2B5EF4-FFF2-40B4-BE49-F238E27FC236}">
                <a16:creationId xmlns:a16="http://schemas.microsoft.com/office/drawing/2014/main" id="{56AF1A80-0132-ABFC-285F-888D25775A3C}"/>
              </a:ext>
            </a:extLst>
          </p:cNvPr>
          <p:cNvPicPr>
            <a:picLocks noChangeAspect="1"/>
          </p:cNvPicPr>
          <p:nvPr/>
        </p:nvPicPr>
        <p:blipFill>
          <a:blip r:embed="rId9"/>
          <a:stretch>
            <a:fillRect/>
          </a:stretch>
        </p:blipFill>
        <p:spPr>
          <a:xfrm>
            <a:off x="489777" y="3292626"/>
            <a:ext cx="308506" cy="301450"/>
          </a:xfrm>
          <a:prstGeom prst="rect">
            <a:avLst/>
          </a:prstGeom>
        </p:spPr>
      </p:pic>
      <p:pic>
        <p:nvPicPr>
          <p:cNvPr id="7" name="Image 6">
            <a:extLst>
              <a:ext uri="{FF2B5EF4-FFF2-40B4-BE49-F238E27FC236}">
                <a16:creationId xmlns:a16="http://schemas.microsoft.com/office/drawing/2014/main" id="{FA5C5D54-7BB7-AA98-3B81-E5B5BC1472D1}"/>
              </a:ext>
            </a:extLst>
          </p:cNvPr>
          <p:cNvPicPr>
            <a:picLocks noChangeAspect="1"/>
          </p:cNvPicPr>
          <p:nvPr/>
        </p:nvPicPr>
        <p:blipFill>
          <a:blip r:embed="rId10"/>
          <a:stretch>
            <a:fillRect/>
          </a:stretch>
        </p:blipFill>
        <p:spPr>
          <a:xfrm>
            <a:off x="516747" y="3745825"/>
            <a:ext cx="244781" cy="195140"/>
          </a:xfrm>
          <a:prstGeom prst="rect">
            <a:avLst/>
          </a:prstGeom>
        </p:spPr>
      </p:pic>
      <p:pic>
        <p:nvPicPr>
          <p:cNvPr id="11" name="Image 10">
            <a:extLst>
              <a:ext uri="{FF2B5EF4-FFF2-40B4-BE49-F238E27FC236}">
                <a16:creationId xmlns:a16="http://schemas.microsoft.com/office/drawing/2014/main" id="{775519B7-C916-0D52-85D5-AA5D90AAAF6D}"/>
              </a:ext>
            </a:extLst>
          </p:cNvPr>
          <p:cNvPicPr>
            <a:picLocks noChangeAspect="1"/>
          </p:cNvPicPr>
          <p:nvPr/>
        </p:nvPicPr>
        <p:blipFill>
          <a:blip r:embed="rId11"/>
          <a:stretch>
            <a:fillRect/>
          </a:stretch>
        </p:blipFill>
        <p:spPr>
          <a:xfrm>
            <a:off x="489003" y="3979058"/>
            <a:ext cx="270089" cy="301450"/>
          </a:xfrm>
          <a:prstGeom prst="rect">
            <a:avLst/>
          </a:prstGeom>
        </p:spPr>
      </p:pic>
    </p:spTree>
    <p:extLst>
      <p:ext uri="{BB962C8B-B14F-4D97-AF65-F5344CB8AC3E}">
        <p14:creationId xmlns:p14="http://schemas.microsoft.com/office/powerpoint/2010/main" val="1009376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1"/>
          <p:cNvSpPr txBox="1">
            <a:spLocks noGrp="1"/>
          </p:cNvSpPr>
          <p:nvPr>
            <p:ph type="title"/>
          </p:nvPr>
        </p:nvSpPr>
        <p:spPr>
          <a:xfrm>
            <a:off x="356475" y="2571750"/>
            <a:ext cx="8520600" cy="145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Date of application:</a:t>
            </a:r>
            <a:r>
              <a:rPr lang="de"/>
              <a:t> </a:t>
            </a:r>
            <a:endParaRPr/>
          </a:p>
          <a:p>
            <a:pPr marL="0" lvl="0" indent="0" algn="l" rtl="0">
              <a:spcBef>
                <a:spcPts val="0"/>
              </a:spcBef>
              <a:spcAft>
                <a:spcPts val="0"/>
              </a:spcAft>
              <a:buNone/>
            </a:pPr>
            <a:endParaRPr/>
          </a:p>
          <a:p>
            <a:pPr marL="0" lvl="0" indent="0" algn="l" rtl="0">
              <a:spcBef>
                <a:spcPts val="0"/>
              </a:spcBef>
              <a:spcAft>
                <a:spcPts val="0"/>
              </a:spcAft>
              <a:buNone/>
            </a:pPr>
            <a:r>
              <a:rPr lang="de" sz="1400"/>
              <a:t>DD/MM/YYYY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800">
                <a:solidFill>
                  <a:srgbClr val="1155CC"/>
                </a:solidFill>
                <a:latin typeface="Helvetica Neue"/>
                <a:ea typeface="Helvetica Neue"/>
                <a:cs typeface="Helvetica Neue"/>
                <a:sym typeface="Helvetica Neue"/>
              </a:rPr>
              <a:t>2. Outpatient clinic with separate clinic hours for </a:t>
            </a:r>
            <a:r>
              <a:rPr lang="de-DE" sz="1800" err="1">
                <a:solidFill>
                  <a:srgbClr val="1155CC"/>
                </a:solidFill>
                <a:latin typeface="Helvetica Neue"/>
                <a:ea typeface="Helvetica Neue"/>
                <a:cs typeface="Helvetica Neue"/>
                <a:sym typeface="Helvetica Neue"/>
              </a:rPr>
              <a:t>for</a:t>
            </a:r>
            <a:r>
              <a:rPr lang="de-DE" sz="1800">
                <a:solidFill>
                  <a:srgbClr val="1155CC"/>
                </a:solidFill>
                <a:latin typeface="Helvetica Neue"/>
                <a:ea typeface="Helvetica Neue"/>
                <a:cs typeface="Helvetica Neue"/>
                <a:sym typeface="Helvetica Neue"/>
              </a:rPr>
              <a:t> </a:t>
            </a:r>
            <a:r>
              <a:rPr lang="de-DE" sz="1800" err="1">
                <a:solidFill>
                  <a:srgbClr val="1155CC"/>
                </a:solidFill>
                <a:latin typeface="Helvetica Neue"/>
                <a:ea typeface="Helvetica Neue"/>
                <a:cs typeface="Helvetica Neue"/>
                <a:sym typeface="Helvetica Neue"/>
              </a:rPr>
              <a:t>allergic</a:t>
            </a:r>
            <a:r>
              <a:rPr lang="de-DE" sz="1800">
                <a:solidFill>
                  <a:srgbClr val="1155CC"/>
                </a:solidFill>
                <a:latin typeface="Helvetica Neue"/>
                <a:ea typeface="Helvetica Neue"/>
                <a:cs typeface="Helvetica Neue"/>
                <a:sym typeface="Helvetica Neue"/>
              </a:rPr>
              <a:t> </a:t>
            </a:r>
            <a:r>
              <a:rPr lang="de-DE" sz="1800" err="1">
                <a:solidFill>
                  <a:srgbClr val="1155CC"/>
                </a:solidFill>
                <a:latin typeface="Helvetica Neue"/>
                <a:ea typeface="Helvetica Neue"/>
                <a:cs typeface="Helvetica Neue"/>
                <a:sym typeface="Helvetica Neue"/>
              </a:rPr>
              <a:t>rhinitis</a:t>
            </a:r>
            <a:r>
              <a:rPr lang="de-DE" sz="1800">
                <a:solidFill>
                  <a:srgbClr val="1155CC"/>
                </a:solidFill>
                <a:latin typeface="Helvetica Neue"/>
                <a:ea typeface="Helvetica Neue"/>
                <a:cs typeface="Helvetica Neue"/>
                <a:sym typeface="Helvetica Neue"/>
              </a:rPr>
              <a:t> and </a:t>
            </a:r>
            <a:r>
              <a:rPr lang="de-DE" sz="1800" err="1">
                <a:solidFill>
                  <a:srgbClr val="1155CC"/>
                </a:solidFill>
                <a:latin typeface="Helvetica Neue"/>
                <a:ea typeface="Helvetica Neue"/>
                <a:cs typeface="Helvetica Neue"/>
                <a:sym typeface="Helvetica Neue"/>
              </a:rPr>
              <a:t>asthma</a:t>
            </a:r>
            <a:r>
              <a:rPr lang="de" sz="1800">
                <a:solidFill>
                  <a:srgbClr val="1155CC"/>
                </a:solidFill>
                <a:latin typeface="Helvetica Neue"/>
                <a:ea typeface="Helvetica Neue"/>
                <a:cs typeface="Helvetica Neue"/>
                <a:sym typeface="Helvetica Neue"/>
              </a:rPr>
              <a:t> patients</a:t>
            </a:r>
            <a:br>
              <a:rPr lang="de" sz="1800">
                <a:solidFill>
                  <a:srgbClr val="1155CC"/>
                </a:solidFill>
                <a:latin typeface="Helvetica Neue"/>
                <a:ea typeface="Helvetica Neue"/>
                <a:cs typeface="Helvetica Neue"/>
                <a:sym typeface="Helvetica Neue"/>
              </a:rPr>
            </a:br>
            <a:r>
              <a:rPr lang="de" sz="1800">
                <a:solidFill>
                  <a:srgbClr val="1155CC"/>
                </a:solidFill>
                <a:latin typeface="Helvetica Neue"/>
                <a:ea typeface="Helvetica Neue"/>
                <a:cs typeface="Helvetica Neue"/>
                <a:sym typeface="Helvetica Neue"/>
              </a:rPr>
              <a:t>    headed by expert</a:t>
            </a:r>
            <a:endParaRPr sz="1800">
              <a:solidFill>
                <a:srgbClr val="1155CC"/>
              </a:solidFill>
              <a:latin typeface="Helvetica Neue"/>
              <a:ea typeface="Helvetica Neue"/>
              <a:cs typeface="Helvetica Neue"/>
              <a:sym typeface="Helvetica Neue"/>
            </a:endParaRPr>
          </a:p>
        </p:txBody>
      </p:sp>
      <p:sp>
        <p:nvSpPr>
          <p:cNvPr id="94" name="Google Shape;94;p17"/>
          <p:cNvSpPr txBox="1">
            <a:spLocks noGrp="1"/>
          </p:cNvSpPr>
          <p:nvPr>
            <p:ph type="body" idx="1"/>
          </p:nvPr>
        </p:nvSpPr>
        <p:spPr>
          <a:xfrm>
            <a:off x="551350" y="998429"/>
            <a:ext cx="7715700" cy="591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Center needs to have designated and expert leadership (experienced specialist physician) and to offer a minimum number of consultation hours per week exclusive for </a:t>
            </a:r>
            <a:r>
              <a:rPr lang="de-DE" sz="800" err="1">
                <a:solidFill>
                  <a:schemeClr val="dk1"/>
                </a:solidFill>
                <a:latin typeface="Helvetica Neue"/>
                <a:ea typeface="Helvetica Neue"/>
                <a:cs typeface="Helvetica Neue"/>
                <a:sym typeface="Helvetica Neue"/>
              </a:rPr>
              <a:t>allergic</a:t>
            </a:r>
            <a:r>
              <a:rPr lang="de-DE" sz="800">
                <a:solidFill>
                  <a:schemeClr val="dk1"/>
                </a:solidFill>
                <a:latin typeface="Helvetica Neue"/>
                <a:ea typeface="Helvetica Neue"/>
                <a:cs typeface="Helvetica Neue"/>
                <a:sym typeface="Helvetica Neue"/>
              </a:rPr>
              <a:t> </a:t>
            </a:r>
            <a:r>
              <a:rPr lang="de-DE" sz="800" err="1">
                <a:solidFill>
                  <a:schemeClr val="dk1"/>
                </a:solidFill>
                <a:latin typeface="Helvetica Neue"/>
                <a:ea typeface="Helvetica Neue"/>
                <a:cs typeface="Helvetica Neue"/>
                <a:sym typeface="Helvetica Neue"/>
              </a:rPr>
              <a:t>rhinitis</a:t>
            </a:r>
            <a:r>
              <a:rPr lang="de-DE" sz="800">
                <a:solidFill>
                  <a:schemeClr val="dk1"/>
                </a:solidFill>
                <a:latin typeface="Helvetica Neue"/>
                <a:ea typeface="Helvetica Neue"/>
                <a:cs typeface="Helvetica Neue"/>
                <a:sym typeface="Helvetica Neue"/>
              </a:rPr>
              <a:t> and </a:t>
            </a:r>
            <a:r>
              <a:rPr lang="de-DE" sz="800" err="1">
                <a:solidFill>
                  <a:schemeClr val="dk1"/>
                </a:solidFill>
                <a:latin typeface="Helvetica Neue"/>
                <a:ea typeface="Helvetica Neue"/>
                <a:cs typeface="Helvetica Neue"/>
                <a:sym typeface="Helvetica Neue"/>
              </a:rPr>
              <a:t>asthma</a:t>
            </a:r>
            <a:r>
              <a:rPr lang="de-DE" sz="800">
                <a:solidFill>
                  <a:schemeClr val="dk1"/>
                </a:solidFill>
                <a:latin typeface="Helvetica Neue"/>
                <a:ea typeface="Helvetica Neue"/>
                <a:cs typeface="Helvetica Neue"/>
                <a:sym typeface="Helvetica Neue"/>
              </a:rPr>
              <a:t> </a:t>
            </a:r>
            <a:r>
              <a:rPr lang="de" sz="800">
                <a:solidFill>
                  <a:schemeClr val="dk1"/>
                </a:solidFill>
                <a:latin typeface="Helvetica Neue"/>
                <a:ea typeface="Helvetica Neue"/>
                <a:cs typeface="Helvetica Neue"/>
                <a:sym typeface="Helvetica Neue"/>
              </a:rPr>
              <a:t> patients.</a:t>
            </a:r>
            <a:endParaRPr sz="800">
              <a:solidFill>
                <a:schemeClr val="dk1"/>
              </a:solidFill>
              <a:latin typeface="Helvetica Neue"/>
              <a:ea typeface="Helvetica Neue"/>
              <a:cs typeface="Helvetica Neue"/>
              <a:sym typeface="Helvetica Neue"/>
            </a:endParaRPr>
          </a:p>
        </p:txBody>
      </p:sp>
      <p:sp>
        <p:nvSpPr>
          <p:cNvPr id="95" name="Google Shape;95;p17"/>
          <p:cNvSpPr/>
          <p:nvPr/>
        </p:nvSpPr>
        <p:spPr>
          <a:xfrm>
            <a:off x="7175075" y="17936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7175075" y="21311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p:nvPr/>
        </p:nvSpPr>
        <p:spPr>
          <a:xfrm>
            <a:off x="5638800" y="160060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98" name="Google Shape;98;p17"/>
          <p:cNvSpPr/>
          <p:nvPr/>
        </p:nvSpPr>
        <p:spPr>
          <a:xfrm>
            <a:off x="6198600" y="2133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6198600" y="1791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txBox="1"/>
          <p:nvPr/>
        </p:nvSpPr>
        <p:spPr>
          <a:xfrm>
            <a:off x="5638800" y="194277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01" name="Google Shape;101;p17"/>
          <p:cNvSpPr txBox="1"/>
          <p:nvPr/>
        </p:nvSpPr>
        <p:spPr>
          <a:xfrm>
            <a:off x="6655800" y="1964331"/>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02" name="Google Shape;102;p17"/>
          <p:cNvSpPr txBox="1"/>
          <p:nvPr/>
        </p:nvSpPr>
        <p:spPr>
          <a:xfrm>
            <a:off x="6655800" y="16027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03" name="Google Shape;103;p17"/>
          <p:cNvSpPr txBox="1"/>
          <p:nvPr/>
        </p:nvSpPr>
        <p:spPr>
          <a:xfrm>
            <a:off x="551350"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Which days ?</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endParaRPr>
              <a:latin typeface="Helvetica Neue"/>
              <a:ea typeface="Helvetica Neue"/>
              <a:cs typeface="Helvetica Neue"/>
              <a:sym typeface="Helvetica Neue"/>
            </a:endParaRPr>
          </a:p>
        </p:txBody>
      </p:sp>
      <p:sp>
        <p:nvSpPr>
          <p:cNvPr id="104" name="Google Shape;104;p17"/>
          <p:cNvSpPr txBox="1"/>
          <p:nvPr/>
        </p:nvSpPr>
        <p:spPr>
          <a:xfrm>
            <a:off x="2108575"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Which hours?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a:latin typeface="Helvetica Neue"/>
              <a:ea typeface="Helvetica Neue"/>
              <a:cs typeface="Helvetica Neue"/>
              <a:sym typeface="Helvetica Neue"/>
            </a:endParaRPr>
          </a:p>
        </p:txBody>
      </p:sp>
      <p:sp>
        <p:nvSpPr>
          <p:cNvPr id="105" name="Google Shape;105;p17"/>
          <p:cNvSpPr txBox="1"/>
          <p:nvPr/>
        </p:nvSpPr>
        <p:spPr>
          <a:xfrm>
            <a:off x="4239800" y="2570675"/>
            <a:ext cx="4506300" cy="2054378"/>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Name(s) of physicians who work in the </a:t>
            </a:r>
            <a:r>
              <a:rPr lang="de-DE" sz="1000" err="1">
                <a:solidFill>
                  <a:srgbClr val="1155CC"/>
                </a:solidFill>
                <a:latin typeface="Helvetica Neue"/>
                <a:ea typeface="Helvetica Neue"/>
                <a:cs typeface="Helvetica Neue"/>
                <a:sym typeface="Helvetica Neue"/>
              </a:rPr>
              <a:t>allergic</a:t>
            </a:r>
            <a:r>
              <a:rPr lang="de-DE" sz="1000">
                <a:solidFill>
                  <a:srgbClr val="1155CC"/>
                </a:solidFill>
                <a:latin typeface="Helvetica Neue"/>
                <a:ea typeface="Helvetica Neue"/>
                <a:cs typeface="Helvetica Neue"/>
                <a:sym typeface="Helvetica Neue"/>
              </a:rPr>
              <a:t> </a:t>
            </a:r>
            <a:r>
              <a:rPr lang="de-DE" sz="1000" err="1">
                <a:solidFill>
                  <a:srgbClr val="1155CC"/>
                </a:solidFill>
                <a:latin typeface="Helvetica Neue"/>
                <a:ea typeface="Helvetica Neue"/>
                <a:cs typeface="Helvetica Neue"/>
                <a:sym typeface="Helvetica Neue"/>
              </a:rPr>
              <a:t>rhinitis</a:t>
            </a:r>
            <a:r>
              <a:rPr lang="de-DE" sz="1000">
                <a:solidFill>
                  <a:srgbClr val="1155CC"/>
                </a:solidFill>
                <a:latin typeface="Helvetica Neue"/>
                <a:ea typeface="Helvetica Neue"/>
                <a:cs typeface="Helvetica Neue"/>
                <a:sym typeface="Helvetica Neue"/>
              </a:rPr>
              <a:t> and </a:t>
            </a:r>
            <a:r>
              <a:rPr lang="de-DE" sz="1000" err="1">
                <a:solidFill>
                  <a:srgbClr val="1155CC"/>
                </a:solidFill>
                <a:latin typeface="Helvetica Neue"/>
                <a:ea typeface="Helvetica Neue"/>
                <a:cs typeface="Helvetica Neue"/>
                <a:sym typeface="Helvetica Neue"/>
              </a:rPr>
              <a:t>asthma</a:t>
            </a:r>
            <a:r>
              <a:rPr lang="de" sz="1000">
                <a:solidFill>
                  <a:srgbClr val="1155CC"/>
                </a:solidFill>
                <a:latin typeface="Helvetica Neue"/>
                <a:ea typeface="Helvetica Neue"/>
                <a:cs typeface="Helvetica Neue"/>
                <a:sym typeface="Helvetica Neue"/>
              </a:rPr>
              <a:t> clinic:</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120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p:txBody>
      </p:sp>
      <p:sp>
        <p:nvSpPr>
          <p:cNvPr id="106" name="Google Shape;106;p17"/>
          <p:cNvSpPr txBox="1"/>
          <p:nvPr/>
        </p:nvSpPr>
        <p:spPr>
          <a:xfrm>
            <a:off x="569900" y="1327300"/>
            <a:ext cx="4770000" cy="14311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Deliverable:</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Lead by experienced physician (board certified specialist)?</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≥4h / week of dedicated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 sz="1000">
                <a:solidFill>
                  <a:schemeClr val="dk1"/>
                </a:solidFill>
                <a:latin typeface="Helvetica Neue"/>
                <a:ea typeface="Helvetica Neue"/>
                <a:cs typeface="Helvetica Neue"/>
                <a:sym typeface="Helvetica Neue"/>
              </a:rPr>
              <a:t> clinic (physician contact time)?</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 Open to children and adult patients</a:t>
            </a:r>
            <a:endParaRPr sz="1600">
              <a:solidFill>
                <a:srgbClr val="1155CC"/>
              </a:solidFill>
              <a:latin typeface="Helvetica Neue"/>
              <a:ea typeface="Helvetica Neue"/>
              <a:cs typeface="Helvetica Neue"/>
              <a:sym typeface="Helvetica Neue"/>
            </a:endParaRPr>
          </a:p>
        </p:txBody>
      </p:sp>
      <p:sp>
        <p:nvSpPr>
          <p:cNvPr id="112" name="Google Shape;112;p18"/>
          <p:cNvSpPr txBox="1">
            <a:spLocks noGrp="1"/>
          </p:cNvSpPr>
          <p:nvPr>
            <p:ph type="body" idx="1"/>
          </p:nvPr>
        </p:nvSpPr>
        <p:spPr>
          <a:xfrm>
            <a:off x="623400" y="831200"/>
            <a:ext cx="8520600" cy="34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a:solidFill>
                  <a:schemeClr val="dk1"/>
                </a:solidFill>
                <a:latin typeface="Helvetica Neue"/>
                <a:ea typeface="Helvetica Neue"/>
                <a:cs typeface="Helvetica Neue"/>
                <a:sym typeface="Helvetica Neue"/>
              </a:rPr>
              <a:t>Centers need to be able to provide care for </a:t>
            </a:r>
            <a:r>
              <a:rPr lang="de-DE" sz="800" err="1">
                <a:solidFill>
                  <a:schemeClr val="dk1"/>
                </a:solidFill>
                <a:latin typeface="Helvetica Neue"/>
                <a:ea typeface="Helvetica Neue"/>
                <a:cs typeface="Helvetica Neue"/>
                <a:sym typeface="Helvetica Neue"/>
              </a:rPr>
              <a:t>allergic</a:t>
            </a:r>
            <a:r>
              <a:rPr lang="de-DE" sz="800">
                <a:solidFill>
                  <a:schemeClr val="dk1"/>
                </a:solidFill>
                <a:latin typeface="Helvetica Neue"/>
                <a:ea typeface="Helvetica Neue"/>
                <a:cs typeface="Helvetica Neue"/>
                <a:sym typeface="Helvetica Neue"/>
              </a:rPr>
              <a:t> </a:t>
            </a:r>
            <a:r>
              <a:rPr lang="de-DE" sz="800" err="1">
                <a:solidFill>
                  <a:schemeClr val="dk1"/>
                </a:solidFill>
                <a:latin typeface="Helvetica Neue"/>
                <a:ea typeface="Helvetica Neue"/>
                <a:cs typeface="Helvetica Neue"/>
                <a:sym typeface="Helvetica Neue"/>
              </a:rPr>
              <a:t>rhinitis</a:t>
            </a:r>
            <a:r>
              <a:rPr lang="de-DE" sz="800">
                <a:solidFill>
                  <a:schemeClr val="dk1"/>
                </a:solidFill>
                <a:latin typeface="Helvetica Neue"/>
                <a:ea typeface="Helvetica Neue"/>
                <a:cs typeface="Helvetica Neue"/>
                <a:sym typeface="Helvetica Neue"/>
              </a:rPr>
              <a:t> and </a:t>
            </a:r>
            <a:r>
              <a:rPr lang="de-DE" sz="800" err="1">
                <a:solidFill>
                  <a:schemeClr val="dk1"/>
                </a:solidFill>
                <a:latin typeface="Helvetica Neue"/>
                <a:ea typeface="Helvetica Neue"/>
                <a:cs typeface="Helvetica Neue"/>
                <a:sym typeface="Helvetica Neue"/>
              </a:rPr>
              <a:t>asthma</a:t>
            </a:r>
            <a:r>
              <a:rPr lang="de-DE" sz="800">
                <a:solidFill>
                  <a:schemeClr val="dk1"/>
                </a:solidFill>
                <a:latin typeface="Helvetica Neue"/>
                <a:ea typeface="Helvetica Neue"/>
                <a:cs typeface="Helvetica Neue"/>
                <a:sym typeface="Helvetica Neue"/>
              </a:rPr>
              <a:t> </a:t>
            </a:r>
            <a:r>
              <a:rPr lang="de" sz="800">
                <a:solidFill>
                  <a:schemeClr val="dk1"/>
                </a:solidFill>
                <a:latin typeface="Helvetica Neue"/>
                <a:ea typeface="Helvetica Neue"/>
                <a:cs typeface="Helvetica Neue"/>
                <a:sym typeface="Helvetica Neue"/>
              </a:rPr>
              <a:t> patients of any age, either by center staff or affiliated specialists.</a:t>
            </a:r>
            <a:endParaRPr sz="800">
              <a:latin typeface="Helvetica Neue"/>
              <a:ea typeface="Helvetica Neue"/>
              <a:cs typeface="Helvetica Neue"/>
              <a:sym typeface="Helvetica Neue"/>
            </a:endParaRPr>
          </a:p>
        </p:txBody>
      </p:sp>
      <p:sp>
        <p:nvSpPr>
          <p:cNvPr id="113" name="Google Shape;113;p18"/>
          <p:cNvSpPr txBox="1"/>
          <p:nvPr/>
        </p:nvSpPr>
        <p:spPr>
          <a:xfrm>
            <a:off x="623400" y="1502438"/>
            <a:ext cx="464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that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 sz="1000">
                <a:solidFill>
                  <a:schemeClr val="dk1"/>
                </a:solidFill>
                <a:latin typeface="Helvetica Neue"/>
                <a:ea typeface="Helvetica Neue"/>
                <a:cs typeface="Helvetica Neue"/>
                <a:sym typeface="Helvetica Neue"/>
              </a:rPr>
              <a:t> patients of any age receive </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state-of-the-art care?</a:t>
            </a:r>
            <a:endParaRPr>
              <a:solidFill>
                <a:schemeClr val="dk1"/>
              </a:solidFill>
              <a:latin typeface="Helvetica Neue"/>
              <a:ea typeface="Helvetica Neue"/>
              <a:cs typeface="Helvetica Neue"/>
              <a:sym typeface="Helvetica Neue"/>
            </a:endParaRPr>
          </a:p>
        </p:txBody>
      </p:sp>
      <p:sp>
        <p:nvSpPr>
          <p:cNvPr id="114" name="Google Shape;114;p18"/>
          <p:cNvSpPr txBox="1"/>
          <p:nvPr/>
        </p:nvSpPr>
        <p:spPr>
          <a:xfrm>
            <a:off x="623400" y="2110100"/>
            <a:ext cx="42999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de" sz="1000">
                <a:solidFill>
                  <a:schemeClr val="dk1"/>
                </a:solidFill>
                <a:latin typeface="Helvetica Neue"/>
                <a:ea typeface="Helvetica Neue"/>
                <a:cs typeface="Helvetica Neue"/>
                <a:sym typeface="Helvetica Neue"/>
              </a:rPr>
              <a:t>Are your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 sz="1000">
                <a:solidFill>
                  <a:schemeClr val="dk1"/>
                </a:solidFill>
                <a:latin typeface="Helvetica Neue"/>
                <a:ea typeface="Helvetica Neue"/>
                <a:cs typeface="Helvetica Neue"/>
                <a:sym typeface="Helvetica Neue"/>
              </a:rPr>
              <a:t> patients adults?</a:t>
            </a:r>
            <a:endParaRPr sz="1000">
              <a:solidFill>
                <a:schemeClr val="dk1"/>
              </a:solidFill>
              <a:latin typeface="Helvetica Neue"/>
              <a:ea typeface="Helvetica Neue"/>
              <a:cs typeface="Helvetica Neue"/>
              <a:sym typeface="Helvetica Neue"/>
            </a:endParaRPr>
          </a:p>
          <a:p>
            <a:pPr marL="0" lvl="0" indent="0" algn="l" rtl="0">
              <a:lnSpc>
                <a:spcPct val="200000"/>
              </a:lnSpc>
              <a:spcBef>
                <a:spcPts val="0"/>
              </a:spcBef>
              <a:spcAft>
                <a:spcPts val="0"/>
              </a:spcAft>
              <a:buNone/>
            </a:pPr>
            <a:r>
              <a:rPr lang="de" sz="1000">
                <a:solidFill>
                  <a:schemeClr val="dk1"/>
                </a:solidFill>
                <a:latin typeface="Helvetica Neue"/>
                <a:ea typeface="Helvetica Neue"/>
                <a:cs typeface="Helvetica Neue"/>
                <a:sym typeface="Helvetica Neue"/>
              </a:rPr>
              <a:t>Are your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DE" sz="1000">
                <a:solidFill>
                  <a:schemeClr val="dk1"/>
                </a:solidFill>
                <a:latin typeface="Helvetica Neue"/>
                <a:ea typeface="Helvetica Neue"/>
                <a:cs typeface="Helvetica Neue"/>
                <a:sym typeface="Helvetica Neue"/>
              </a:rPr>
              <a:t> </a:t>
            </a:r>
            <a:r>
              <a:rPr lang="de" sz="1000">
                <a:solidFill>
                  <a:schemeClr val="dk1"/>
                </a:solidFill>
                <a:latin typeface="Helvetica Neue"/>
                <a:ea typeface="Helvetica Neue"/>
                <a:cs typeface="Helvetica Neue"/>
                <a:sym typeface="Helvetica Neue"/>
              </a:rPr>
              <a:t>patients children?</a:t>
            </a:r>
            <a:endParaRPr sz="1000">
              <a:solidFill>
                <a:schemeClr val="dk1"/>
              </a:solidFill>
              <a:latin typeface="Helvetica Neue"/>
              <a:ea typeface="Helvetica Neue"/>
              <a:cs typeface="Helvetica Neue"/>
              <a:sym typeface="Helvetica Neue"/>
            </a:endParaRPr>
          </a:p>
        </p:txBody>
      </p:sp>
      <p:sp>
        <p:nvSpPr>
          <p:cNvPr id="115" name="Google Shape;115;p18"/>
          <p:cNvSpPr/>
          <p:nvPr/>
        </p:nvSpPr>
        <p:spPr>
          <a:xfrm>
            <a:off x="6749375" y="16855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6" name="Google Shape;116;p18"/>
          <p:cNvSpPr txBox="1"/>
          <p:nvPr/>
        </p:nvSpPr>
        <p:spPr>
          <a:xfrm>
            <a:off x="5161125"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17" name="Google Shape;117;p18"/>
          <p:cNvSpPr/>
          <p:nvPr/>
        </p:nvSpPr>
        <p:spPr>
          <a:xfrm>
            <a:off x="5733950" y="16855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8" name="Google Shape;118;p18"/>
          <p:cNvSpPr txBox="1"/>
          <p:nvPr/>
        </p:nvSpPr>
        <p:spPr>
          <a:xfrm>
            <a:off x="6230100"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19" name="Google Shape;119;p18"/>
          <p:cNvSpPr/>
          <p:nvPr/>
        </p:nvSpPr>
        <p:spPr>
          <a:xfrm>
            <a:off x="6749375" y="224496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0" name="Google Shape;120;p18"/>
          <p:cNvSpPr txBox="1"/>
          <p:nvPr/>
        </p:nvSpPr>
        <p:spPr>
          <a:xfrm>
            <a:off x="5161125" y="207969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1" name="Google Shape;121;p18"/>
          <p:cNvSpPr/>
          <p:nvPr/>
        </p:nvSpPr>
        <p:spPr>
          <a:xfrm>
            <a:off x="5733950" y="224496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2" name="Google Shape;122;p18"/>
          <p:cNvSpPr txBox="1"/>
          <p:nvPr/>
        </p:nvSpPr>
        <p:spPr>
          <a:xfrm>
            <a:off x="6230100" y="2079692"/>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3" name="Google Shape;123;p18"/>
          <p:cNvSpPr/>
          <p:nvPr/>
        </p:nvSpPr>
        <p:spPr>
          <a:xfrm>
            <a:off x="6749375" y="264728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4" name="Google Shape;124;p18"/>
          <p:cNvSpPr txBox="1"/>
          <p:nvPr/>
        </p:nvSpPr>
        <p:spPr>
          <a:xfrm>
            <a:off x="5161125" y="246900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5" name="Google Shape;125;p18"/>
          <p:cNvSpPr/>
          <p:nvPr/>
        </p:nvSpPr>
        <p:spPr>
          <a:xfrm>
            <a:off x="5733950" y="264281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6" name="Google Shape;126;p18"/>
          <p:cNvSpPr txBox="1"/>
          <p:nvPr/>
        </p:nvSpPr>
        <p:spPr>
          <a:xfrm>
            <a:off x="6230100" y="2486846"/>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7" name="Google Shape;127;p18"/>
          <p:cNvSpPr txBox="1"/>
          <p:nvPr/>
        </p:nvSpPr>
        <p:spPr>
          <a:xfrm>
            <a:off x="623400" y="1179500"/>
            <a:ext cx="15483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4. Team of dedicated staff</a:t>
            </a:r>
            <a:r>
              <a:rPr lang="de" sz="1777">
                <a:solidFill>
                  <a:srgbClr val="1155CC"/>
                </a:solidFill>
                <a:latin typeface="Helvetica Neue"/>
                <a:sym typeface="Helvetica Neue"/>
              </a:rPr>
              <a:t>, with specific </a:t>
            </a:r>
            <a:r>
              <a:rPr lang="de-DE" sz="1777" err="1">
                <a:solidFill>
                  <a:srgbClr val="1155CC"/>
                </a:solidFill>
                <a:latin typeface="Helvetica Neue"/>
                <a:sym typeface="Helvetica Neue"/>
              </a:rPr>
              <a:t>allergic</a:t>
            </a:r>
            <a:r>
              <a:rPr lang="de-DE" sz="1777">
                <a:solidFill>
                  <a:srgbClr val="1155CC"/>
                </a:solidFill>
                <a:latin typeface="Helvetica Neue"/>
                <a:sym typeface="Helvetica Neue"/>
              </a:rPr>
              <a:t> </a:t>
            </a:r>
            <a:r>
              <a:rPr lang="de-DE" sz="1777" err="1">
                <a:solidFill>
                  <a:srgbClr val="1155CC"/>
                </a:solidFill>
                <a:latin typeface="Helvetica Neue"/>
                <a:sym typeface="Helvetica Neue"/>
              </a:rPr>
              <a:t>rhinitis</a:t>
            </a:r>
            <a:r>
              <a:rPr lang="de-DE" sz="1777">
                <a:solidFill>
                  <a:srgbClr val="1155CC"/>
                </a:solidFill>
                <a:latin typeface="Helvetica Neue"/>
                <a:sym typeface="Helvetica Neue"/>
              </a:rPr>
              <a:t> and </a:t>
            </a:r>
            <a:r>
              <a:rPr lang="de-DE" sz="1777" err="1">
                <a:solidFill>
                  <a:srgbClr val="1155CC"/>
                </a:solidFill>
                <a:latin typeface="Helvetica Neue"/>
                <a:sym typeface="Helvetica Neue"/>
              </a:rPr>
              <a:t>asthma</a:t>
            </a:r>
            <a:r>
              <a:rPr lang="de" sz="1777">
                <a:solidFill>
                  <a:srgbClr val="1155CC"/>
                </a:solidFill>
                <a:latin typeface="Helvetica Neue"/>
                <a:sym typeface="Helvetica Neue"/>
              </a:rPr>
              <a:t> training</a:t>
            </a:r>
            <a:endParaRPr sz="1777">
              <a:solidFill>
                <a:srgbClr val="1155CC"/>
              </a:solidFill>
              <a:latin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133" name="Google Shape;133;p19"/>
          <p:cNvSpPr txBox="1">
            <a:spLocks noGrp="1"/>
          </p:cNvSpPr>
          <p:nvPr>
            <p:ph type="body" idx="1"/>
          </p:nvPr>
        </p:nvSpPr>
        <p:spPr>
          <a:xfrm>
            <a:off x="623400" y="827700"/>
            <a:ext cx="70428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staff needs to comprise more than one physician and at least one nurse. All center staff needs to be specifically and regularly trained in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 sz="1000">
                <a:solidFill>
                  <a:schemeClr val="dk1"/>
                </a:solidFill>
                <a:latin typeface="Helvetica Neue"/>
                <a:ea typeface="Helvetica Neue"/>
                <a:cs typeface="Helvetica Neue"/>
                <a:sym typeface="Helvetica Neue"/>
              </a:rPr>
              <a:t>.</a:t>
            </a:r>
            <a:endParaRPr>
              <a:latin typeface="Helvetica Neue"/>
              <a:ea typeface="Helvetica Neue"/>
              <a:cs typeface="Helvetica Neue"/>
              <a:sym typeface="Helvetica Neue"/>
            </a:endParaRPr>
          </a:p>
        </p:txBody>
      </p:sp>
      <p:sp>
        <p:nvSpPr>
          <p:cNvPr id="134" name="Google Shape;134;p19"/>
          <p:cNvSpPr txBox="1"/>
          <p:nvPr/>
        </p:nvSpPr>
        <p:spPr>
          <a:xfrm>
            <a:off x="623400" y="1318425"/>
            <a:ext cx="4807500" cy="15388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≥2 physicians and ≥1 nurse?</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a:solidFill>
                  <a:schemeClr val="dk1"/>
                </a:solidFill>
                <a:latin typeface="Helvetica Neue"/>
                <a:ea typeface="Helvetica Neue"/>
                <a:cs typeface="Helvetica Neue"/>
                <a:sym typeface="Helvetica Neue"/>
              </a:rPr>
              <a:t>Do you record of ≥1 </a:t>
            </a:r>
            <a:r>
              <a:rPr lang="de-DE" sz="1000" err="1">
                <a:solidFill>
                  <a:schemeClr val="dk1"/>
                </a:solidFill>
                <a:latin typeface="Helvetica Neue"/>
                <a:ea typeface="Helvetica Neue"/>
                <a:cs typeface="Helvetica Neue"/>
                <a:sym typeface="Helvetica Neue"/>
              </a:rPr>
              <a:t>allergic</a:t>
            </a:r>
            <a:r>
              <a:rPr lang="de-DE" sz="1000">
                <a:solidFill>
                  <a:schemeClr val="dk1"/>
                </a:solidFill>
                <a:latin typeface="Helvetica Neue"/>
                <a:ea typeface="Helvetica Neue"/>
                <a:cs typeface="Helvetica Neue"/>
                <a:sym typeface="Helvetica Neue"/>
              </a:rPr>
              <a:t> </a:t>
            </a:r>
            <a:r>
              <a:rPr lang="de-DE" sz="1000" err="1">
                <a:solidFill>
                  <a:schemeClr val="dk1"/>
                </a:solidFill>
                <a:latin typeface="Helvetica Neue"/>
                <a:ea typeface="Helvetica Neue"/>
                <a:cs typeface="Helvetica Neue"/>
                <a:sym typeface="Helvetica Neue"/>
              </a:rPr>
              <a:t>rhinitis</a:t>
            </a:r>
            <a:r>
              <a:rPr lang="de-DE" sz="1000">
                <a:solidFill>
                  <a:schemeClr val="dk1"/>
                </a:solidFill>
                <a:latin typeface="Helvetica Neue"/>
                <a:ea typeface="Helvetica Neue"/>
                <a:cs typeface="Helvetica Neue"/>
                <a:sym typeface="Helvetica Neue"/>
              </a:rPr>
              <a:t> and </a:t>
            </a:r>
            <a:r>
              <a:rPr lang="de-DE" sz="1000" err="1">
                <a:solidFill>
                  <a:schemeClr val="dk1"/>
                </a:solidFill>
                <a:latin typeface="Helvetica Neue"/>
                <a:ea typeface="Helvetica Neue"/>
                <a:cs typeface="Helvetica Neue"/>
                <a:sym typeface="Helvetica Neue"/>
              </a:rPr>
              <a:t>asthma</a:t>
            </a:r>
            <a:r>
              <a:rPr lang="de-DE" sz="1000">
                <a:solidFill>
                  <a:schemeClr val="dk1"/>
                </a:solidFill>
                <a:latin typeface="Helvetica Neue"/>
                <a:ea typeface="Helvetica Neue"/>
                <a:cs typeface="Helvetica Neue"/>
                <a:sym typeface="Helvetica Neue"/>
              </a:rPr>
              <a:t> </a:t>
            </a:r>
            <a:r>
              <a:rPr lang="de" sz="1000">
                <a:solidFill>
                  <a:schemeClr val="dk1"/>
                </a:solidFill>
                <a:latin typeface="Helvetica Neue"/>
                <a:ea typeface="Helvetica Neue"/>
                <a:cs typeface="Helvetica Neue"/>
                <a:sym typeface="Helvetica Neue"/>
              </a:rPr>
              <a:t>training per staff member per </a:t>
            </a:r>
            <a:r>
              <a:rPr lang="de" sz="1000">
                <a:solidFill>
                  <a:schemeClr val="dk1"/>
                </a:solidFill>
                <a:latin typeface="Helvetica Neue"/>
                <a:sym typeface="Helvetica Neue"/>
              </a:rPr>
              <a:t>year, e.g. </a:t>
            </a:r>
            <a:r>
              <a:rPr lang="en-US" sz="1000">
                <a:solidFill>
                  <a:schemeClr val="dk1"/>
                </a:solidFill>
                <a:latin typeface="Helvetica Neue"/>
                <a:sym typeface="Helvetica Neue"/>
              </a:rPr>
              <a:t>Global Allergy and Asthma Excellence Network </a:t>
            </a:r>
            <a:r>
              <a:rPr lang="de" sz="1000">
                <a:solidFill>
                  <a:schemeClr val="dk1"/>
                </a:solidFill>
                <a:latin typeface="Helvetica Neue"/>
                <a:sym typeface="Helvetica Neue"/>
              </a:rPr>
              <a:t>school on </a:t>
            </a:r>
            <a:r>
              <a:rPr lang="de-DE" sz="1000" err="1">
                <a:solidFill>
                  <a:schemeClr val="dk1"/>
                </a:solidFill>
                <a:latin typeface="Helvetica Neue"/>
                <a:sym typeface="Helvetica Neue"/>
              </a:rPr>
              <a:t>allergic</a:t>
            </a:r>
            <a:r>
              <a:rPr lang="de-DE" sz="1000">
                <a:solidFill>
                  <a:schemeClr val="dk1"/>
                </a:solidFill>
                <a:latin typeface="Helvetica Neue"/>
                <a:sym typeface="Helvetica Neue"/>
              </a:rPr>
              <a:t> </a:t>
            </a:r>
            <a:r>
              <a:rPr lang="de-DE" sz="1000" err="1">
                <a:solidFill>
                  <a:schemeClr val="dk1"/>
                </a:solidFill>
                <a:latin typeface="Helvetica Neue"/>
                <a:sym typeface="Helvetica Neue"/>
              </a:rPr>
              <a:t>rhinitis</a:t>
            </a:r>
            <a:r>
              <a:rPr lang="de-DE" sz="1000">
                <a:solidFill>
                  <a:schemeClr val="dk1"/>
                </a:solidFill>
                <a:latin typeface="Helvetica Neue"/>
                <a:sym typeface="Helvetica Neue"/>
              </a:rPr>
              <a:t> and </a:t>
            </a:r>
            <a:r>
              <a:rPr lang="de-DE" sz="1000" err="1">
                <a:solidFill>
                  <a:schemeClr val="dk1"/>
                </a:solidFill>
                <a:latin typeface="Helvetica Neue"/>
                <a:sym typeface="Helvetica Neue"/>
              </a:rPr>
              <a:t>asthma</a:t>
            </a:r>
            <a:r>
              <a:rPr lang="de-DE" sz="1000">
                <a:solidFill>
                  <a:schemeClr val="dk1"/>
                </a:solidFill>
                <a:latin typeface="Helvetica Neue"/>
                <a:sym typeface="Helvetica Neue"/>
              </a:rPr>
              <a:t> </a:t>
            </a:r>
            <a:r>
              <a:rPr lang="de" sz="1000">
                <a:solidFill>
                  <a:schemeClr val="dk1"/>
                </a:solidFill>
                <a:latin typeface="Helvetica Neue"/>
                <a:sym typeface="Helvetica Neue"/>
              </a:rPr>
              <a:t>, </a:t>
            </a:r>
            <a:r>
              <a:rPr lang="de-DE" sz="1000" err="1">
                <a:solidFill>
                  <a:schemeClr val="dk1"/>
                </a:solidFill>
                <a:latin typeface="Helvetica Neue"/>
                <a:sym typeface="Helvetica Neue"/>
              </a:rPr>
              <a:t>allergic</a:t>
            </a:r>
            <a:r>
              <a:rPr lang="de-DE" sz="1000">
                <a:solidFill>
                  <a:schemeClr val="dk1"/>
                </a:solidFill>
                <a:latin typeface="Helvetica Neue"/>
                <a:sym typeface="Helvetica Neue"/>
              </a:rPr>
              <a:t> </a:t>
            </a:r>
            <a:r>
              <a:rPr lang="de-DE" sz="1000" err="1">
                <a:solidFill>
                  <a:schemeClr val="dk1"/>
                </a:solidFill>
                <a:latin typeface="Helvetica Neue"/>
                <a:sym typeface="Helvetica Neue"/>
              </a:rPr>
              <a:t>rhinitis</a:t>
            </a:r>
            <a:r>
              <a:rPr lang="de-DE" sz="1000">
                <a:solidFill>
                  <a:schemeClr val="dk1"/>
                </a:solidFill>
                <a:latin typeface="Helvetica Neue"/>
                <a:sym typeface="Helvetica Neue"/>
              </a:rPr>
              <a:t> and </a:t>
            </a:r>
            <a:r>
              <a:rPr lang="de-DE" sz="1000" err="1">
                <a:solidFill>
                  <a:schemeClr val="dk1"/>
                </a:solidFill>
                <a:latin typeface="Helvetica Neue"/>
                <a:sym typeface="Helvetica Neue"/>
              </a:rPr>
              <a:t>asthma</a:t>
            </a:r>
            <a:r>
              <a:rPr lang="de-DE" sz="1000">
                <a:solidFill>
                  <a:schemeClr val="dk1"/>
                </a:solidFill>
                <a:latin typeface="Helvetica Neue"/>
                <a:sym typeface="Helvetica Neue"/>
              </a:rPr>
              <a:t> </a:t>
            </a:r>
            <a:r>
              <a:rPr lang="de" sz="1000">
                <a:solidFill>
                  <a:schemeClr val="dk1"/>
                </a:solidFill>
                <a:latin typeface="Helvetica Neue"/>
                <a:sym typeface="Helvetica Neue"/>
              </a:rPr>
              <a:t>CME activity, </a:t>
            </a:r>
            <a:r>
              <a:rPr lang="en-US" sz="1000">
                <a:solidFill>
                  <a:schemeClr val="dk1"/>
                </a:solidFill>
                <a:latin typeface="Helvetica Neue"/>
              </a:rPr>
              <a:t>ASTHMA activity, </a:t>
            </a:r>
            <a:r>
              <a:rPr lang="de" sz="1000">
                <a:solidFill>
                  <a:schemeClr val="dk1"/>
                </a:solidFill>
                <a:latin typeface="Helvetica Neue"/>
                <a:sym typeface="Helvetica Neue"/>
              </a:rPr>
              <a:t>etc.?</a:t>
            </a:r>
            <a:endParaRPr sz="1000">
              <a:solidFill>
                <a:schemeClr val="dk1"/>
              </a:solidFill>
              <a:latin typeface="Helvetica Neue"/>
              <a:sym typeface="Helvetica Neue"/>
            </a:endParaRPr>
          </a:p>
        </p:txBody>
      </p:sp>
      <p:sp>
        <p:nvSpPr>
          <p:cNvPr id="135" name="Google Shape;135;p19"/>
          <p:cNvSpPr txBox="1"/>
          <p:nvPr/>
        </p:nvSpPr>
        <p:spPr>
          <a:xfrm>
            <a:off x="623400" y="3579950"/>
            <a:ext cx="7609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300" i="1">
                <a:latin typeface="Helvetica Neue"/>
                <a:ea typeface="Helvetica Neue"/>
                <a:cs typeface="Helvetica Neue"/>
                <a:sym typeface="Helvetica Neue"/>
              </a:rPr>
              <a:t>Please provide photos of certificates, trainings on the next pages or name the training and date.</a:t>
            </a:r>
            <a:endParaRPr sz="1300" i="1">
              <a:latin typeface="Helvetica Neue"/>
              <a:ea typeface="Helvetica Neue"/>
              <a:cs typeface="Helvetica Neue"/>
              <a:sym typeface="Helvetica Neue"/>
            </a:endParaRPr>
          </a:p>
        </p:txBody>
      </p:sp>
      <p:sp>
        <p:nvSpPr>
          <p:cNvPr id="136" name="Google Shape;136;p19"/>
          <p:cNvSpPr/>
          <p:nvPr/>
        </p:nvSpPr>
        <p:spPr>
          <a:xfrm>
            <a:off x="7663775"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p:nvPr/>
        </p:nvSpPr>
        <p:spPr>
          <a:xfrm>
            <a:off x="6075525"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38" name="Google Shape;138;p19"/>
          <p:cNvSpPr/>
          <p:nvPr/>
        </p:nvSpPr>
        <p:spPr>
          <a:xfrm>
            <a:off x="6648350"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txBox="1"/>
          <p:nvPr/>
        </p:nvSpPr>
        <p:spPr>
          <a:xfrm>
            <a:off x="7144500"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40" name="Google Shape;140;p19"/>
          <p:cNvSpPr/>
          <p:nvPr/>
        </p:nvSpPr>
        <p:spPr>
          <a:xfrm>
            <a:off x="7663775"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txBox="1"/>
          <p:nvPr/>
        </p:nvSpPr>
        <p:spPr>
          <a:xfrm>
            <a:off x="6075525"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42" name="Google Shape;142;p19"/>
          <p:cNvSpPr/>
          <p:nvPr/>
        </p:nvSpPr>
        <p:spPr>
          <a:xfrm>
            <a:off x="6648350"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txBox="1"/>
          <p:nvPr/>
        </p:nvSpPr>
        <p:spPr>
          <a:xfrm>
            <a:off x="7144500"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400">
                <a:latin typeface="Helvetica Neue"/>
                <a:ea typeface="Helvetica Neue"/>
                <a:cs typeface="Helvetica Neue"/>
                <a:sym typeface="Helvetica Neue"/>
              </a:rPr>
              <a:t>Certificates, trainings</a:t>
            </a:r>
            <a:endParaRPr/>
          </a:p>
        </p:txBody>
      </p:sp>
      <p:pic>
        <p:nvPicPr>
          <p:cNvPr id="149" name="Google Shape;149;p20"/>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150" name="Google Shape;150;p20"/>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200">
                <a:solidFill>
                  <a:srgbClr val="000000"/>
                </a:solidFill>
                <a:latin typeface="Helvetica Neue"/>
                <a:ea typeface="Helvetica Neue"/>
                <a:cs typeface="Helvetica Neue"/>
                <a:sym typeface="Helvetica Neue"/>
              </a:rPr>
              <a:t>Photos of </a:t>
            </a:r>
            <a:r>
              <a:rPr lang="de" sz="1200">
                <a:latin typeface="Helvetica Neue"/>
                <a:ea typeface="Helvetica Neue"/>
                <a:cs typeface="Helvetica Neue"/>
                <a:sym typeface="Helvetica Neue"/>
              </a:rPr>
              <a:t>physicians / nurses</a:t>
            </a:r>
            <a:endParaRPr/>
          </a:p>
        </p:txBody>
      </p:sp>
      <p:pic>
        <p:nvPicPr>
          <p:cNvPr id="156" name="Google Shape;156;p21"/>
          <p:cNvPicPr preferRelativeResize="0"/>
          <p:nvPr/>
        </p:nvPicPr>
        <p:blipFill>
          <a:blip r:embed="rId3">
            <a:alphaModFix/>
          </a:blip>
          <a:stretch>
            <a:fillRect/>
          </a:stretch>
        </p:blipFill>
        <p:spPr>
          <a:xfrm>
            <a:off x="477175" y="1328725"/>
            <a:ext cx="1750925" cy="1750925"/>
          </a:xfrm>
          <a:prstGeom prst="rect">
            <a:avLst/>
          </a:prstGeom>
          <a:noFill/>
          <a:ln>
            <a:noFill/>
          </a:ln>
        </p:spPr>
      </p:pic>
      <p:pic>
        <p:nvPicPr>
          <p:cNvPr id="157" name="Google Shape;157;p21"/>
          <p:cNvPicPr preferRelativeResize="0"/>
          <p:nvPr/>
        </p:nvPicPr>
        <p:blipFill>
          <a:blip r:embed="rId3">
            <a:alphaModFix/>
          </a:blip>
          <a:stretch>
            <a:fillRect/>
          </a:stretch>
        </p:blipFill>
        <p:spPr>
          <a:xfrm>
            <a:off x="2676400" y="1328725"/>
            <a:ext cx="1750925" cy="1750925"/>
          </a:xfrm>
          <a:prstGeom prst="rect">
            <a:avLst/>
          </a:prstGeom>
          <a:noFill/>
          <a:ln>
            <a:noFill/>
          </a:ln>
        </p:spPr>
      </p:pic>
      <p:pic>
        <p:nvPicPr>
          <p:cNvPr id="158" name="Google Shape;158;p21"/>
          <p:cNvPicPr preferRelativeResize="0"/>
          <p:nvPr/>
        </p:nvPicPr>
        <p:blipFill>
          <a:blip r:embed="rId3">
            <a:alphaModFix/>
          </a:blip>
          <a:stretch>
            <a:fillRect/>
          </a:stretch>
        </p:blipFill>
        <p:spPr>
          <a:xfrm>
            <a:off x="4777450" y="1328725"/>
            <a:ext cx="1750925" cy="1750925"/>
          </a:xfrm>
          <a:prstGeom prst="rect">
            <a:avLst/>
          </a:prstGeom>
          <a:noFill/>
          <a:ln>
            <a:noFill/>
          </a:ln>
        </p:spPr>
      </p:pic>
      <p:pic>
        <p:nvPicPr>
          <p:cNvPr id="159" name="Google Shape;159;p21"/>
          <p:cNvPicPr preferRelativeResize="0"/>
          <p:nvPr/>
        </p:nvPicPr>
        <p:blipFill>
          <a:blip r:embed="rId3">
            <a:alphaModFix/>
          </a:blip>
          <a:stretch>
            <a:fillRect/>
          </a:stretch>
        </p:blipFill>
        <p:spPr>
          <a:xfrm>
            <a:off x="6878500" y="1328725"/>
            <a:ext cx="1750925" cy="1750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f2db637a-a43c-475a-b2d9-567e1781fcad" xsi:nil="true"/>
    <TaxCatchAll xmlns="a9c14a14-b13c-497e-a91a-64ce7d3cbe81" xsi:nil="true"/>
    <lcf76f155ced4ddcb4097134ff3c332f xmlns="f2db637a-a43c-475a-b2d9-567e1781fca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D1777832C480042B4BF46A9F9B009E8" ma:contentTypeVersion="17" ma:contentTypeDescription="Ein neues Dokument erstellen." ma:contentTypeScope="" ma:versionID="90cdc5d0ff68e217666c285b75a835a9">
  <xsd:schema xmlns:xsd="http://www.w3.org/2001/XMLSchema" xmlns:xs="http://www.w3.org/2001/XMLSchema" xmlns:p="http://schemas.microsoft.com/office/2006/metadata/properties" xmlns:ns2="a9c14a14-b13c-497e-a91a-64ce7d3cbe81" xmlns:ns3="f2db637a-a43c-475a-b2d9-567e1781fcad" targetNamespace="http://schemas.microsoft.com/office/2006/metadata/properties" ma:root="true" ma:fieldsID="a8c4d00fcf0968f30e6dc1558125f062" ns2:_="" ns3:_="">
    <xsd:import namespace="a9c14a14-b13c-497e-a91a-64ce7d3cbe81"/>
    <xsd:import namespace="f2db637a-a43c-475a-b2d9-567e1781fc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test"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14a14-b13c-497e-a91a-64ce7d3cbe81"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84a390e3-b27c-4e33-b09b-1680840a821d}" ma:internalName="TaxCatchAll" ma:showField="CatchAllData" ma:web="a9c14a14-b13c-497e-a91a-64ce7d3cbe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db637a-a43c-475a-b2d9-567e1781fc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fbbefd0-e8eb-4f7e-a1fb-710bd19f670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test" ma:index="22" nillable="true" ma:displayName="test" ma:format="Dropdown" ma:internalName="test">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AF451C-973E-449F-B7BE-B49224F0BEF2}">
  <ds:schemaRefs>
    <ds:schemaRef ds:uri="a9c14a14-b13c-497e-a91a-64ce7d3cbe81"/>
    <ds:schemaRef ds:uri="f2db637a-a43c-475a-b2d9-567e1781fca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DAD4EF1-399B-441D-96D7-F6686A97DEAC}">
  <ds:schemaRefs>
    <ds:schemaRef ds:uri="http://schemas.microsoft.com/sharepoint/v3/contenttype/forms"/>
  </ds:schemaRefs>
</ds:datastoreItem>
</file>

<file path=customXml/itemProps3.xml><?xml version="1.0" encoding="utf-8"?>
<ds:datastoreItem xmlns:ds="http://schemas.openxmlformats.org/officeDocument/2006/customXml" ds:itemID="{5CB5C0A8-67DC-48FA-B58B-1384ED3AEED7}">
  <ds:schemaRefs>
    <ds:schemaRef ds:uri="a9c14a14-b13c-497e-a91a-64ce7d3cbe81"/>
    <ds:schemaRef ds:uri="f2db637a-a43c-475a-b2d9-567e1781fc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49</Slides>
  <Notes>49</Notes>
  <HiddenSlides>0</HiddenSlide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Simple Light</vt:lpstr>
      <vt:lpstr>Name Center</vt:lpstr>
      <vt:lpstr>PowerPoint Presentation</vt:lpstr>
      <vt:lpstr>Infrastructure/set up</vt:lpstr>
      <vt:lpstr>1. Hospital settings</vt:lpstr>
      <vt:lpstr>2. Outpatient clinic with separate clinic hours for for allergic rhinitis and asthma patients     headed by expert</vt:lpstr>
      <vt:lpstr>3. Open to children and adult patients</vt:lpstr>
      <vt:lpstr>4. Team of dedicated staff, with specific allergic rhinitis and asthma training </vt:lpstr>
      <vt:lpstr>Certificates, trainings</vt:lpstr>
      <vt:lpstr>Photos of physicians / nurses</vt:lpstr>
      <vt:lpstr>5. Multidisciplinary approach</vt:lpstr>
      <vt:lpstr>6. Accessibility and visibility</vt:lpstr>
      <vt:lpstr>7. Communication skills </vt:lpstr>
      <vt:lpstr>8. Quality management </vt:lpstr>
      <vt:lpstr>Please provide photos of the certificate of the hospital</vt:lpstr>
      <vt:lpstr>Please provide photos of some SOPs from your center </vt:lpstr>
      <vt:lpstr>9. Structured documentation, recording and archiving of patient data </vt:lpstr>
      <vt:lpstr>10. Critical incidence reporting and error management</vt:lpstr>
      <vt:lpstr>11. Assessment of patient satisfaction and unmet needs</vt:lpstr>
      <vt:lpstr>12. In team communication </vt:lpstr>
      <vt:lpstr>13. Active recruitment of research funding and support for educational activities and      advocacy on allergic rhinitis and asthma</vt:lpstr>
      <vt:lpstr>14. Support of the allergic rhinitis and asthma network</vt:lpstr>
      <vt:lpstr>15. “Never give up” attitude</vt:lpstr>
      <vt:lpstr>Management</vt:lpstr>
      <vt:lpstr>16. Knowledge of the ARIA guideline &amp; GINA Recommendations</vt:lpstr>
      <vt:lpstr>17. Knowledge and use of current nomenclature and classification of asthma &amp; allergic    rhinits </vt:lpstr>
      <vt:lpstr>18. Knowledge and use of guided history taking/anamnesis </vt:lpstr>
      <vt:lpstr>19. Knowledge and use of differential diagnostic algorithm </vt:lpstr>
      <vt:lpstr>20. Standardized assessments and monitoring of disease activity, impact and control       of disease  </vt:lpstr>
      <vt:lpstr>21. Identification of comorbidities and underlying causes</vt:lpstr>
      <vt:lpstr>22. Knowledge and use of preventive approaches</vt:lpstr>
      <vt:lpstr>23. Use of ARIA &amp; GINA or relevant national recommendations</vt:lpstr>
      <vt:lpstr>24. Counseling </vt:lpstr>
      <vt:lpstr>Research</vt:lpstr>
      <vt:lpstr>25. Scientific orientation </vt:lpstr>
      <vt:lpstr>Please provide photos of certificates of the meetings </vt:lpstr>
      <vt:lpstr>26. Scientific activity</vt:lpstr>
      <vt:lpstr>27. Scientific productivity</vt:lpstr>
      <vt:lpstr>Please provide the links to publications or photos of publications that includes allergic rhinitis and asthma physicians names.</vt:lpstr>
      <vt:lpstr>28. Clinical trials </vt:lpstr>
      <vt:lpstr>29. Participation in registry</vt:lpstr>
      <vt:lpstr>Education</vt:lpstr>
      <vt:lpstr>30. Educational activities </vt:lpstr>
      <vt:lpstr>Advocacy</vt:lpstr>
      <vt:lpstr>31.Increase awareness of allergic rhinitis and asthma.  </vt:lpstr>
      <vt:lpstr>32. Interaction with and support of patient organization(s)</vt:lpstr>
      <vt:lpstr>If you do not meet one or more of the 32 criteria please let us know why.</vt:lpstr>
      <vt:lpstr>Consent Photo and for Inclusion of Email Addresses in the Global Allergy and Asthma Excellence Network Mailing List</vt:lpstr>
      <vt:lpstr>Website and Social Media Links of center</vt:lpstr>
      <vt:lpstr>Date of application:   DD/MM/YYYY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Center</dc:title>
  <cp:revision>4</cp:revision>
  <dcterms:modified xsi:type="dcterms:W3CDTF">2026-05-18T08:18:48Z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0x0101005D1777832C480042B4BF46A9F9B009E8</vt:lpwstr>
  </property>
  <property fmtid="{D5CDD505-2E9C-101B-9397-08002B2CF9AE}" pid="3" name="MediaServiceImageTags">
    <vt:lpwstr/>
  </property>
</Properties>
</file>